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257" r:id="rId5"/>
    <p:sldId id="258" r:id="rId6"/>
    <p:sldId id="259" r:id="rId7"/>
    <p:sldId id="260" r:id="rId8"/>
    <p:sldId id="276" r:id="rId9"/>
    <p:sldId id="261" r:id="rId10"/>
    <p:sldId id="278" r:id="rId11"/>
    <p:sldId id="262" r:id="rId12"/>
    <p:sldId id="263" r:id="rId13"/>
    <p:sldId id="264" r:id="rId14"/>
    <p:sldId id="279" r:id="rId15"/>
    <p:sldId id="280" r:id="rId16"/>
    <p:sldId id="281" r:id="rId17"/>
    <p:sldId id="265" r:id="rId18"/>
    <p:sldId id="266" r:id="rId19"/>
    <p:sldId id="267" r:id="rId20"/>
    <p:sldId id="268" r:id="rId21"/>
    <p:sldId id="273" r:id="rId22"/>
    <p:sldId id="274" r:id="rId23"/>
    <p:sldId id="269" r:id="rId24"/>
    <p:sldId id="270" r:id="rId25"/>
    <p:sldId id="271" r:id="rId26"/>
    <p:sldId id="27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11CC3C-7F79-4A59-875B-ED8DB740A666}" v="1" dt="2023-09-13T17:33:17.2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209" autoAdjust="0"/>
  </p:normalViewPr>
  <p:slideViewPr>
    <p:cSldViewPr snapToGrid="0">
      <p:cViewPr varScale="1">
        <p:scale>
          <a:sx n="80" d="100"/>
          <a:sy n="80" d="100"/>
        </p:scale>
        <p:origin x="48" y="19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ll, Brittni M" userId="9d4dc2e0-3d9a-424b-961d-051100ca19ac" providerId="ADAL" clId="{6511CC3C-7F79-4A59-875B-ED8DB740A666}"/>
    <pc:docChg chg="custSel modSld">
      <pc:chgData name="Ball, Brittni M" userId="9d4dc2e0-3d9a-424b-961d-051100ca19ac" providerId="ADAL" clId="{6511CC3C-7F79-4A59-875B-ED8DB740A666}" dt="2023-09-13T17:33:17.319" v="4" actId="27636"/>
      <pc:docMkLst>
        <pc:docMk/>
      </pc:docMkLst>
      <pc:sldChg chg="modSp">
        <pc:chgData name="Ball, Brittni M" userId="9d4dc2e0-3d9a-424b-961d-051100ca19ac" providerId="ADAL" clId="{6511CC3C-7F79-4A59-875B-ED8DB740A666}" dt="2023-09-13T17:33:17.220" v="0"/>
        <pc:sldMkLst>
          <pc:docMk/>
          <pc:sldMk cId="3740262888" sldId="259"/>
        </pc:sldMkLst>
        <pc:spChg chg="mod">
          <ac:chgData name="Ball, Brittni M" userId="9d4dc2e0-3d9a-424b-961d-051100ca19ac" providerId="ADAL" clId="{6511CC3C-7F79-4A59-875B-ED8DB740A666}" dt="2023-09-13T17:33:17.220" v="0"/>
          <ac:spMkLst>
            <pc:docMk/>
            <pc:sldMk cId="3740262888" sldId="259"/>
            <ac:spMk id="26630" creationId="{00000000-0000-0000-0000-000000000000}"/>
          </ac:spMkLst>
        </pc:spChg>
      </pc:sldChg>
      <pc:sldChg chg="modSp">
        <pc:chgData name="Ball, Brittni M" userId="9d4dc2e0-3d9a-424b-961d-051100ca19ac" providerId="ADAL" clId="{6511CC3C-7F79-4A59-875B-ED8DB740A666}" dt="2023-09-13T17:33:17.220" v="0"/>
        <pc:sldMkLst>
          <pc:docMk/>
          <pc:sldMk cId="2551491757" sldId="260"/>
        </pc:sldMkLst>
        <pc:spChg chg="mod">
          <ac:chgData name="Ball, Brittni M" userId="9d4dc2e0-3d9a-424b-961d-051100ca19ac" providerId="ADAL" clId="{6511CC3C-7F79-4A59-875B-ED8DB740A666}" dt="2023-09-13T17:33:17.220" v="0"/>
          <ac:spMkLst>
            <pc:docMk/>
            <pc:sldMk cId="2551491757" sldId="260"/>
            <ac:spMk id="26630" creationId="{00000000-0000-0000-0000-000000000000}"/>
          </ac:spMkLst>
        </pc:spChg>
      </pc:sldChg>
      <pc:sldChg chg="modSp">
        <pc:chgData name="Ball, Brittni M" userId="9d4dc2e0-3d9a-424b-961d-051100ca19ac" providerId="ADAL" clId="{6511CC3C-7F79-4A59-875B-ED8DB740A666}" dt="2023-09-13T17:33:17.220" v="0"/>
        <pc:sldMkLst>
          <pc:docMk/>
          <pc:sldMk cId="540807897" sldId="261"/>
        </pc:sldMkLst>
        <pc:spChg chg="mod">
          <ac:chgData name="Ball, Brittni M" userId="9d4dc2e0-3d9a-424b-961d-051100ca19ac" providerId="ADAL" clId="{6511CC3C-7F79-4A59-875B-ED8DB740A666}" dt="2023-09-13T17:33:17.220" v="0"/>
          <ac:spMkLst>
            <pc:docMk/>
            <pc:sldMk cId="540807897" sldId="261"/>
            <ac:spMk id="2" creationId="{00000000-0000-0000-0000-000000000000}"/>
          </ac:spMkLst>
        </pc:spChg>
      </pc:sldChg>
      <pc:sldChg chg="modSp">
        <pc:chgData name="Ball, Brittni M" userId="9d4dc2e0-3d9a-424b-961d-051100ca19ac" providerId="ADAL" clId="{6511CC3C-7F79-4A59-875B-ED8DB740A666}" dt="2023-09-13T17:33:17.220" v="0"/>
        <pc:sldMkLst>
          <pc:docMk/>
          <pc:sldMk cId="669899119" sldId="263"/>
        </pc:sldMkLst>
        <pc:spChg chg="mod">
          <ac:chgData name="Ball, Brittni M" userId="9d4dc2e0-3d9a-424b-961d-051100ca19ac" providerId="ADAL" clId="{6511CC3C-7F79-4A59-875B-ED8DB740A666}" dt="2023-09-13T17:33:17.220" v="0"/>
          <ac:spMkLst>
            <pc:docMk/>
            <pc:sldMk cId="669899119" sldId="263"/>
            <ac:spMk id="41988" creationId="{00000000-0000-0000-0000-000000000000}"/>
          </ac:spMkLst>
        </pc:spChg>
      </pc:sldChg>
      <pc:sldChg chg="modSp">
        <pc:chgData name="Ball, Brittni M" userId="9d4dc2e0-3d9a-424b-961d-051100ca19ac" providerId="ADAL" clId="{6511CC3C-7F79-4A59-875B-ED8DB740A666}" dt="2023-09-13T17:33:17.220" v="0"/>
        <pc:sldMkLst>
          <pc:docMk/>
          <pc:sldMk cId="3767160317" sldId="266"/>
        </pc:sldMkLst>
        <pc:spChg chg="mod">
          <ac:chgData name="Ball, Brittni M" userId="9d4dc2e0-3d9a-424b-961d-051100ca19ac" providerId="ADAL" clId="{6511CC3C-7F79-4A59-875B-ED8DB740A666}" dt="2023-09-13T17:33:17.220" v="0"/>
          <ac:spMkLst>
            <pc:docMk/>
            <pc:sldMk cId="3767160317" sldId="266"/>
            <ac:spMk id="2" creationId="{00000000-0000-0000-0000-000000000000}"/>
          </ac:spMkLst>
        </pc:spChg>
      </pc:sldChg>
      <pc:sldChg chg="modSp">
        <pc:chgData name="Ball, Brittni M" userId="9d4dc2e0-3d9a-424b-961d-051100ca19ac" providerId="ADAL" clId="{6511CC3C-7F79-4A59-875B-ED8DB740A666}" dt="2023-09-13T17:33:17.220" v="0"/>
        <pc:sldMkLst>
          <pc:docMk/>
          <pc:sldMk cId="2150301026" sldId="267"/>
        </pc:sldMkLst>
        <pc:spChg chg="mod">
          <ac:chgData name="Ball, Brittni M" userId="9d4dc2e0-3d9a-424b-961d-051100ca19ac" providerId="ADAL" clId="{6511CC3C-7F79-4A59-875B-ED8DB740A666}" dt="2023-09-13T17:33:17.220" v="0"/>
          <ac:spMkLst>
            <pc:docMk/>
            <pc:sldMk cId="2150301026" sldId="267"/>
            <ac:spMk id="2" creationId="{00000000-0000-0000-0000-000000000000}"/>
          </ac:spMkLst>
        </pc:spChg>
      </pc:sldChg>
      <pc:sldChg chg="modSp">
        <pc:chgData name="Ball, Brittni M" userId="9d4dc2e0-3d9a-424b-961d-051100ca19ac" providerId="ADAL" clId="{6511CC3C-7F79-4A59-875B-ED8DB740A666}" dt="2023-09-13T17:33:17.220" v="0"/>
        <pc:sldMkLst>
          <pc:docMk/>
          <pc:sldMk cId="1248461882" sldId="268"/>
        </pc:sldMkLst>
        <pc:spChg chg="mod">
          <ac:chgData name="Ball, Brittni M" userId="9d4dc2e0-3d9a-424b-961d-051100ca19ac" providerId="ADAL" clId="{6511CC3C-7F79-4A59-875B-ED8DB740A666}" dt="2023-09-13T17:33:17.220" v="0"/>
          <ac:spMkLst>
            <pc:docMk/>
            <pc:sldMk cId="1248461882" sldId="268"/>
            <ac:spMk id="2" creationId="{00000000-0000-0000-0000-000000000000}"/>
          </ac:spMkLst>
        </pc:spChg>
      </pc:sldChg>
      <pc:sldChg chg="modSp mod">
        <pc:chgData name="Ball, Brittni M" userId="9d4dc2e0-3d9a-424b-961d-051100ca19ac" providerId="ADAL" clId="{6511CC3C-7F79-4A59-875B-ED8DB740A666}" dt="2023-09-13T17:33:17.319" v="3" actId="27636"/>
        <pc:sldMkLst>
          <pc:docMk/>
          <pc:sldMk cId="2685813288" sldId="269"/>
        </pc:sldMkLst>
        <pc:spChg chg="mod">
          <ac:chgData name="Ball, Brittni M" userId="9d4dc2e0-3d9a-424b-961d-051100ca19ac" providerId="ADAL" clId="{6511CC3C-7F79-4A59-875B-ED8DB740A666}" dt="2023-09-13T17:33:17.319" v="3" actId="27636"/>
          <ac:spMkLst>
            <pc:docMk/>
            <pc:sldMk cId="2685813288" sldId="269"/>
            <ac:spMk id="13315" creationId="{DFD50A54-E2BF-4E26-A99C-BCADDB05D214}"/>
          </ac:spMkLst>
        </pc:spChg>
      </pc:sldChg>
      <pc:sldChg chg="modSp mod">
        <pc:chgData name="Ball, Brittni M" userId="9d4dc2e0-3d9a-424b-961d-051100ca19ac" providerId="ADAL" clId="{6511CC3C-7F79-4A59-875B-ED8DB740A666}" dt="2023-09-13T17:33:17.319" v="4" actId="27636"/>
        <pc:sldMkLst>
          <pc:docMk/>
          <pc:sldMk cId="1308938198" sldId="270"/>
        </pc:sldMkLst>
        <pc:spChg chg="mod">
          <ac:chgData name="Ball, Brittni M" userId="9d4dc2e0-3d9a-424b-961d-051100ca19ac" providerId="ADAL" clId="{6511CC3C-7F79-4A59-875B-ED8DB740A666}" dt="2023-09-13T17:33:17.319" v="4" actId="27636"/>
          <ac:spMkLst>
            <pc:docMk/>
            <pc:sldMk cId="1308938198" sldId="270"/>
            <ac:spMk id="13315" creationId="{DFD50A54-E2BF-4E26-A99C-BCADDB05D214}"/>
          </ac:spMkLst>
        </pc:spChg>
      </pc:sldChg>
      <pc:sldChg chg="modSp">
        <pc:chgData name="Ball, Brittni M" userId="9d4dc2e0-3d9a-424b-961d-051100ca19ac" providerId="ADAL" clId="{6511CC3C-7F79-4A59-875B-ED8DB740A666}" dt="2023-09-13T17:33:17.220" v="0"/>
        <pc:sldMkLst>
          <pc:docMk/>
          <pc:sldMk cId="3739236502" sldId="271"/>
        </pc:sldMkLst>
        <pc:spChg chg="mod">
          <ac:chgData name="Ball, Brittni M" userId="9d4dc2e0-3d9a-424b-961d-051100ca19ac" providerId="ADAL" clId="{6511CC3C-7F79-4A59-875B-ED8DB740A666}" dt="2023-09-13T17:33:17.220" v="0"/>
          <ac:spMkLst>
            <pc:docMk/>
            <pc:sldMk cId="3739236502" sldId="271"/>
            <ac:spMk id="45061" creationId="{00000000-0000-0000-0000-000000000000}"/>
          </ac:spMkLst>
        </pc:spChg>
      </pc:sldChg>
      <pc:sldChg chg="modSp">
        <pc:chgData name="Ball, Brittni M" userId="9d4dc2e0-3d9a-424b-961d-051100ca19ac" providerId="ADAL" clId="{6511CC3C-7F79-4A59-875B-ED8DB740A666}" dt="2023-09-13T17:33:17.220" v="0"/>
        <pc:sldMkLst>
          <pc:docMk/>
          <pc:sldMk cId="1500080560" sldId="272"/>
        </pc:sldMkLst>
        <pc:spChg chg="mod">
          <ac:chgData name="Ball, Brittni M" userId="9d4dc2e0-3d9a-424b-961d-051100ca19ac" providerId="ADAL" clId="{6511CC3C-7F79-4A59-875B-ED8DB740A666}" dt="2023-09-13T17:33:17.220" v="0"/>
          <ac:spMkLst>
            <pc:docMk/>
            <pc:sldMk cId="1500080560" sldId="272"/>
            <ac:spMk id="2" creationId="{00000000-0000-0000-0000-000000000000}"/>
          </ac:spMkLst>
        </pc:spChg>
      </pc:sldChg>
      <pc:sldChg chg="modSp">
        <pc:chgData name="Ball, Brittni M" userId="9d4dc2e0-3d9a-424b-961d-051100ca19ac" providerId="ADAL" clId="{6511CC3C-7F79-4A59-875B-ED8DB740A666}" dt="2023-09-13T17:33:17.220" v="0"/>
        <pc:sldMkLst>
          <pc:docMk/>
          <pc:sldMk cId="3072861895" sldId="279"/>
        </pc:sldMkLst>
        <pc:spChg chg="mod">
          <ac:chgData name="Ball, Brittni M" userId="9d4dc2e0-3d9a-424b-961d-051100ca19ac" providerId="ADAL" clId="{6511CC3C-7F79-4A59-875B-ED8DB740A666}" dt="2023-09-13T17:33:17.220" v="0"/>
          <ac:spMkLst>
            <pc:docMk/>
            <pc:sldMk cId="3072861895" sldId="279"/>
            <ac:spMk id="2" creationId="{00000000-0000-0000-0000-000000000000}"/>
          </ac:spMkLst>
        </pc:spChg>
      </pc:sldChg>
      <pc:sldChg chg="modSp mod">
        <pc:chgData name="Ball, Brittni M" userId="9d4dc2e0-3d9a-424b-961d-051100ca19ac" providerId="ADAL" clId="{6511CC3C-7F79-4A59-875B-ED8DB740A666}" dt="2023-09-13T17:33:17.303" v="1" actId="27636"/>
        <pc:sldMkLst>
          <pc:docMk/>
          <pc:sldMk cId="2629814070" sldId="280"/>
        </pc:sldMkLst>
        <pc:spChg chg="mod">
          <ac:chgData name="Ball, Brittni M" userId="9d4dc2e0-3d9a-424b-961d-051100ca19ac" providerId="ADAL" clId="{6511CC3C-7F79-4A59-875B-ED8DB740A666}" dt="2023-09-13T17:33:17.303" v="1" actId="27636"/>
          <ac:spMkLst>
            <pc:docMk/>
            <pc:sldMk cId="2629814070" sldId="280"/>
            <ac:spMk id="13315" creationId="{DFD50A54-E2BF-4E26-A99C-BCADDB05D214}"/>
          </ac:spMkLst>
        </pc:spChg>
      </pc:sldChg>
      <pc:sldChg chg="modSp mod">
        <pc:chgData name="Ball, Brittni M" userId="9d4dc2e0-3d9a-424b-961d-051100ca19ac" providerId="ADAL" clId="{6511CC3C-7F79-4A59-875B-ED8DB740A666}" dt="2023-09-13T17:33:17.303" v="2" actId="27636"/>
        <pc:sldMkLst>
          <pc:docMk/>
          <pc:sldMk cId="3523643428" sldId="281"/>
        </pc:sldMkLst>
        <pc:spChg chg="mod">
          <ac:chgData name="Ball, Brittni M" userId="9d4dc2e0-3d9a-424b-961d-051100ca19ac" providerId="ADAL" clId="{6511CC3C-7F79-4A59-875B-ED8DB740A666}" dt="2023-09-13T17:33:17.303" v="2" actId="27636"/>
          <ac:spMkLst>
            <pc:docMk/>
            <pc:sldMk cId="3523643428" sldId="281"/>
            <ac:spMk id="13315" creationId="{DFD50A54-E2BF-4E26-A99C-BCADDB05D21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B3AF16-2A38-4DA3-B3D6-027A8AD9A39A}" type="datetimeFigureOut">
              <a:rPr lang="en-US" smtClean="0"/>
              <a:t>9/13/2023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F54CB7-E5A2-49E8-B9A7-DCC22CC2DA5D}" type="slidenum">
              <a:rPr lang="en-US" smtClean="0"/>
              <a:t>‹#›</a:t>
            </a:fld>
            <a:endParaRPr lang="en-US"/>
          </a:p>
        </p:txBody>
      </p:sp>
    </p:spTree>
    <p:extLst>
      <p:ext uri="{BB962C8B-B14F-4D97-AF65-F5344CB8AC3E}">
        <p14:creationId xmlns:p14="http://schemas.microsoft.com/office/powerpoint/2010/main" val="3149356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3425" indent="-280988">
              <a:spcBef>
                <a:spcPct val="30000"/>
              </a:spcBef>
              <a:defRPr sz="1200">
                <a:solidFill>
                  <a:schemeClr val="tx1"/>
                </a:solidFill>
                <a:latin typeface="Calibri" panose="020F0502020204030204" pitchFamily="34" charset="0"/>
              </a:defRPr>
            </a:lvl2pPr>
            <a:lvl3pPr marL="1128713" indent="-225425">
              <a:spcBef>
                <a:spcPct val="30000"/>
              </a:spcBef>
              <a:defRPr sz="1200">
                <a:solidFill>
                  <a:schemeClr val="tx1"/>
                </a:solidFill>
                <a:latin typeface="Calibri" panose="020F0502020204030204" pitchFamily="34" charset="0"/>
              </a:defRPr>
            </a:lvl3pPr>
            <a:lvl4pPr marL="1579563" indent="-225425">
              <a:spcBef>
                <a:spcPct val="30000"/>
              </a:spcBef>
              <a:defRPr sz="1200">
                <a:solidFill>
                  <a:schemeClr val="tx1"/>
                </a:solidFill>
                <a:latin typeface="Calibri" panose="020F0502020204030204" pitchFamily="34" charset="0"/>
              </a:defRPr>
            </a:lvl4pPr>
            <a:lvl5pPr marL="2032000" indent="-225425">
              <a:spcBef>
                <a:spcPct val="30000"/>
              </a:spcBef>
              <a:defRPr sz="1200">
                <a:solidFill>
                  <a:schemeClr val="tx1"/>
                </a:solidFill>
                <a:latin typeface="Calibri" panose="020F0502020204030204" pitchFamily="34" charset="0"/>
              </a:defRPr>
            </a:lvl5pPr>
            <a:lvl6pPr marL="2489200" indent="-225425" eaLnBrk="0" fontAlgn="base" hangingPunct="0">
              <a:spcBef>
                <a:spcPct val="30000"/>
              </a:spcBef>
              <a:spcAft>
                <a:spcPct val="0"/>
              </a:spcAft>
              <a:defRPr sz="1200">
                <a:solidFill>
                  <a:schemeClr val="tx1"/>
                </a:solidFill>
                <a:latin typeface="Calibri" panose="020F0502020204030204" pitchFamily="34" charset="0"/>
              </a:defRPr>
            </a:lvl6pPr>
            <a:lvl7pPr marL="2946400" indent="-225425" eaLnBrk="0" fontAlgn="base" hangingPunct="0">
              <a:spcBef>
                <a:spcPct val="30000"/>
              </a:spcBef>
              <a:spcAft>
                <a:spcPct val="0"/>
              </a:spcAft>
              <a:defRPr sz="1200">
                <a:solidFill>
                  <a:schemeClr val="tx1"/>
                </a:solidFill>
                <a:latin typeface="Calibri" panose="020F0502020204030204" pitchFamily="34" charset="0"/>
              </a:defRPr>
            </a:lvl7pPr>
            <a:lvl8pPr marL="3403600" indent="-225425" eaLnBrk="0" fontAlgn="base" hangingPunct="0">
              <a:spcBef>
                <a:spcPct val="30000"/>
              </a:spcBef>
              <a:spcAft>
                <a:spcPct val="0"/>
              </a:spcAft>
              <a:defRPr sz="1200">
                <a:solidFill>
                  <a:schemeClr val="tx1"/>
                </a:solidFill>
                <a:latin typeface="Calibri" panose="020F0502020204030204" pitchFamily="34" charset="0"/>
              </a:defRPr>
            </a:lvl8pPr>
            <a:lvl9pPr marL="3860800" indent="-22542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0" fontAlgn="auto" latinLnBrk="0" hangingPunct="0">
              <a:lnSpc>
                <a:spcPct val="100000"/>
              </a:lnSpc>
              <a:spcBef>
                <a:spcPct val="0"/>
              </a:spcBef>
              <a:spcAft>
                <a:spcPts val="0"/>
              </a:spcAft>
              <a:buClrTx/>
              <a:buSzTx/>
              <a:buFontTx/>
              <a:buNone/>
              <a:tabLst/>
              <a:defRPr/>
            </a:pPr>
            <a:fld id="{6EE4D2EB-0658-40CF-88C1-2B62F7049EF4}" type="slidenum">
              <a:rPr kumimoji="0" lang="en-US"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457200" rtl="0" eaLnBrk="0" fontAlgn="auto" latinLnBrk="0" hangingPunct="0">
                <a:lnSpc>
                  <a:spcPct val="100000"/>
                </a:lnSpc>
                <a:spcBef>
                  <a:spcPct val="0"/>
                </a:spcBef>
                <a:spcAft>
                  <a:spcPts val="0"/>
                </a:spcAft>
                <a:buClrTx/>
                <a:buSzTx/>
                <a:buFontTx/>
                <a:buNone/>
                <a:tabLst/>
                <a:defRPr/>
              </a:pPr>
              <a:t>3</a:t>
            </a:fld>
            <a:endPar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
        <p:nvSpPr>
          <p:cNvPr id="27651" name="Rectangle 2"/>
          <p:cNvSpPr>
            <a:spLocks noGrp="1" noRot="1" noChangeAspect="1" noChangeArrowheads="1" noTextEdit="1"/>
          </p:cNvSpPr>
          <p:nvPr>
            <p:ph type="sldImg"/>
          </p:nvPr>
        </p:nvSpPr>
        <p:spPr bwMode="auto">
          <a:xfrm>
            <a:off x="1693863" y="690563"/>
            <a:ext cx="4295775" cy="24177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bwMode="auto">
          <a:xfrm>
            <a:off x="381000" y="3184525"/>
            <a:ext cx="6096000" cy="5195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842842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47801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58436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570626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D9E751-18F4-4B78-AFF9-2FF5AC5887EA}"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355" name="Rectangle 2"/>
          <p:cNvSpPr>
            <a:spLocks noGrp="1" noRot="1" noChangeAspect="1" noChangeArrowheads="1" noTextEdit="1"/>
          </p:cNvSpPr>
          <p:nvPr>
            <p:ph type="sldImg"/>
          </p:nvPr>
        </p:nvSpPr>
        <p:spPr>
          <a:xfrm>
            <a:off x="1743075" y="703263"/>
            <a:ext cx="4368800" cy="2457450"/>
          </a:xfrm>
          <a:ln/>
        </p:spPr>
      </p:sp>
      <p:sp>
        <p:nvSpPr>
          <p:cNvPr id="44036" name="Rectangle 3"/>
          <p:cNvSpPr>
            <a:spLocks noGrp="1" noChangeArrowheads="1"/>
          </p:cNvSpPr>
          <p:nvPr>
            <p:ph type="body" idx="1"/>
          </p:nvPr>
        </p:nvSpPr>
        <p:spPr>
          <a:xfrm>
            <a:off x="388938" y="3236913"/>
            <a:ext cx="6232525" cy="5283200"/>
          </a:xfrm>
        </p:spPr>
        <p:txBody>
          <a:bodyPr/>
          <a:lstStyle/>
          <a:p>
            <a:pPr>
              <a:defRPr/>
            </a:pPr>
            <a:endParaRPr lang="en-US" sz="1800" dirty="0"/>
          </a:p>
          <a:p>
            <a:pPr>
              <a:defRPr/>
            </a:pPr>
            <a:endParaRPr lang="en-US" sz="1800" dirty="0"/>
          </a:p>
        </p:txBody>
      </p:sp>
    </p:spTree>
    <p:extLst>
      <p:ext uri="{BB962C8B-B14F-4D97-AF65-F5344CB8AC3E}">
        <p14:creationId xmlns:p14="http://schemas.microsoft.com/office/powerpoint/2010/main" val="3074192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416425"/>
            <a:ext cx="6541477" cy="4181475"/>
          </a:xfrm>
        </p:spPr>
        <p:txBody>
          <a:bodyPr/>
          <a:lstStyle/>
          <a:p>
            <a:endParaRPr lang="en-US" sz="2000"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94FC00-207E-4CE5-88E6-FCE71E07117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4901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3425" indent="-280988">
              <a:spcBef>
                <a:spcPct val="30000"/>
              </a:spcBef>
              <a:defRPr sz="1200">
                <a:solidFill>
                  <a:schemeClr val="tx1"/>
                </a:solidFill>
                <a:latin typeface="Calibri" panose="020F0502020204030204" pitchFamily="34" charset="0"/>
              </a:defRPr>
            </a:lvl2pPr>
            <a:lvl3pPr marL="1128713" indent="-225425">
              <a:spcBef>
                <a:spcPct val="30000"/>
              </a:spcBef>
              <a:defRPr sz="1200">
                <a:solidFill>
                  <a:schemeClr val="tx1"/>
                </a:solidFill>
                <a:latin typeface="Calibri" panose="020F0502020204030204" pitchFamily="34" charset="0"/>
              </a:defRPr>
            </a:lvl3pPr>
            <a:lvl4pPr marL="1579563" indent="-225425">
              <a:spcBef>
                <a:spcPct val="30000"/>
              </a:spcBef>
              <a:defRPr sz="1200">
                <a:solidFill>
                  <a:schemeClr val="tx1"/>
                </a:solidFill>
                <a:latin typeface="Calibri" panose="020F0502020204030204" pitchFamily="34" charset="0"/>
              </a:defRPr>
            </a:lvl4pPr>
            <a:lvl5pPr marL="2032000" indent="-225425">
              <a:spcBef>
                <a:spcPct val="30000"/>
              </a:spcBef>
              <a:defRPr sz="1200">
                <a:solidFill>
                  <a:schemeClr val="tx1"/>
                </a:solidFill>
                <a:latin typeface="Calibri" panose="020F0502020204030204" pitchFamily="34" charset="0"/>
              </a:defRPr>
            </a:lvl5pPr>
            <a:lvl6pPr marL="2489200" indent="-225425" eaLnBrk="0" fontAlgn="base" hangingPunct="0">
              <a:spcBef>
                <a:spcPct val="30000"/>
              </a:spcBef>
              <a:spcAft>
                <a:spcPct val="0"/>
              </a:spcAft>
              <a:defRPr sz="1200">
                <a:solidFill>
                  <a:schemeClr val="tx1"/>
                </a:solidFill>
                <a:latin typeface="Calibri" panose="020F0502020204030204" pitchFamily="34" charset="0"/>
              </a:defRPr>
            </a:lvl6pPr>
            <a:lvl7pPr marL="2946400" indent="-225425" eaLnBrk="0" fontAlgn="base" hangingPunct="0">
              <a:spcBef>
                <a:spcPct val="30000"/>
              </a:spcBef>
              <a:spcAft>
                <a:spcPct val="0"/>
              </a:spcAft>
              <a:defRPr sz="1200">
                <a:solidFill>
                  <a:schemeClr val="tx1"/>
                </a:solidFill>
                <a:latin typeface="Calibri" panose="020F0502020204030204" pitchFamily="34" charset="0"/>
              </a:defRPr>
            </a:lvl7pPr>
            <a:lvl8pPr marL="3403600" indent="-225425" eaLnBrk="0" fontAlgn="base" hangingPunct="0">
              <a:spcBef>
                <a:spcPct val="30000"/>
              </a:spcBef>
              <a:spcAft>
                <a:spcPct val="0"/>
              </a:spcAft>
              <a:defRPr sz="1200">
                <a:solidFill>
                  <a:schemeClr val="tx1"/>
                </a:solidFill>
                <a:latin typeface="Calibri" panose="020F0502020204030204" pitchFamily="34" charset="0"/>
              </a:defRPr>
            </a:lvl8pPr>
            <a:lvl9pPr marL="3860800" indent="-225425"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0" fontAlgn="auto" latinLnBrk="0" hangingPunct="0">
              <a:lnSpc>
                <a:spcPct val="100000"/>
              </a:lnSpc>
              <a:spcBef>
                <a:spcPct val="0"/>
              </a:spcBef>
              <a:spcAft>
                <a:spcPts val="0"/>
              </a:spcAft>
              <a:buClrTx/>
              <a:buSzTx/>
              <a:buFontTx/>
              <a:buNone/>
              <a:tabLst/>
              <a:defRPr/>
            </a:pPr>
            <a:fld id="{6EE4D2EB-0658-40CF-88C1-2B62F7049EF4}" type="slidenum">
              <a:rPr kumimoji="0" lang="en-US"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457200" rtl="0" eaLnBrk="0" fontAlgn="auto" latinLnBrk="0" hangingPunct="0">
                <a:lnSpc>
                  <a:spcPct val="100000"/>
                </a:lnSpc>
                <a:spcBef>
                  <a:spcPct val="0"/>
                </a:spcBef>
                <a:spcAft>
                  <a:spcPts val="0"/>
                </a:spcAft>
                <a:buClrTx/>
                <a:buSzTx/>
                <a:buFontTx/>
                <a:buNone/>
                <a:tabLst/>
                <a:defRPr/>
              </a:pPr>
              <a:t>4</a:t>
            </a:fld>
            <a:endPar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
        <p:nvSpPr>
          <p:cNvPr id="27651" name="Rectangle 2"/>
          <p:cNvSpPr>
            <a:spLocks noGrp="1" noRot="1" noChangeAspect="1" noChangeArrowheads="1" noTextEdit="1"/>
          </p:cNvSpPr>
          <p:nvPr>
            <p:ph type="sldImg"/>
          </p:nvPr>
        </p:nvSpPr>
        <p:spPr bwMode="auto">
          <a:xfrm>
            <a:off x="1693863" y="690563"/>
            <a:ext cx="4295775" cy="24177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bwMode="auto">
          <a:xfrm>
            <a:off x="381000" y="3184525"/>
            <a:ext cx="6096000" cy="5195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393003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endParaRPr lang="en-US" altLang="en-US" dirty="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1FEFB433-8CD0-4556-8C8E-0DB787775534}"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457200" rtl="0" eaLnBrk="1" fontAlgn="auto" latinLnBrk="0" hangingPunct="1">
                <a:lnSpc>
                  <a:spcPct val="100000"/>
                </a:lnSpc>
                <a:spcBef>
                  <a:spcPct val="0"/>
                </a:spcBef>
                <a:spcAft>
                  <a:spcPts val="0"/>
                </a:spcAft>
                <a:buClrTx/>
                <a:buSzTx/>
                <a:buFontTx/>
                <a:buNone/>
                <a:tabLst/>
                <a:defRPr/>
              </a:pPr>
              <a:t>5</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155249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52C4E1-29EA-4D17-A04A-10B2172DF937}" type="slidenum">
              <a:rPr lang="en-US" smtClean="0"/>
              <a:t>7</a:t>
            </a:fld>
            <a:endParaRPr lang="en-US"/>
          </a:p>
        </p:txBody>
      </p:sp>
    </p:spTree>
    <p:extLst>
      <p:ext uri="{BB962C8B-B14F-4D97-AF65-F5344CB8AC3E}">
        <p14:creationId xmlns:p14="http://schemas.microsoft.com/office/powerpoint/2010/main" val="2806319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0" fontAlgn="auto" latinLnBrk="0" hangingPunct="0">
              <a:lnSpc>
                <a:spcPct val="100000"/>
              </a:lnSpc>
              <a:spcBef>
                <a:spcPct val="0"/>
              </a:spcBef>
              <a:spcAft>
                <a:spcPts val="0"/>
              </a:spcAft>
              <a:buClrTx/>
              <a:buSzTx/>
              <a:buFontTx/>
              <a:buNone/>
              <a:tabLst/>
              <a:defRPr/>
            </a:pPr>
            <a:fld id="{99F570B5-D01D-4490-A383-1B3C6C29B2E7}" type="slidenum">
              <a:rPr kumimoji="0" lang="en-US"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457200" rtl="0" eaLnBrk="0" fontAlgn="auto" latinLnBrk="0" hangingPunct="0">
                <a:lnSpc>
                  <a:spcPct val="100000"/>
                </a:lnSpc>
                <a:spcBef>
                  <a:spcPct val="0"/>
                </a:spcBef>
                <a:spcAft>
                  <a:spcPts val="0"/>
                </a:spcAft>
                <a:buClrTx/>
                <a:buSzTx/>
                <a:buFontTx/>
                <a:buNone/>
                <a:tabLst/>
                <a:defRPr/>
              </a:pPr>
              <a:t>9</a:t>
            </a:fld>
            <a:endPar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
        <p:nvSpPr>
          <p:cNvPr id="43011" name="Rectangle 2"/>
          <p:cNvSpPr>
            <a:spLocks noGrp="1" noRot="1" noChangeAspect="1" noChangeArrowheads="1" noTextEdit="1"/>
          </p:cNvSpPr>
          <p:nvPr>
            <p:ph type="sldImg"/>
          </p:nvPr>
        </p:nvSpPr>
        <p:spPr bwMode="auto">
          <a:xfrm>
            <a:off x="393700" y="692150"/>
            <a:ext cx="6070600" cy="3416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xfrm>
            <a:off x="914400" y="4341813"/>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extLst>
      <p:ext uri="{BB962C8B-B14F-4D97-AF65-F5344CB8AC3E}">
        <p14:creationId xmlns:p14="http://schemas.microsoft.com/office/powerpoint/2010/main" val="4105295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F54CB7-E5A2-49E8-B9A7-DCC22CC2DA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349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644301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577093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813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85F1EE0-F436-4AA1-8DD0-6B6AAE49D5B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13069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35927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4159262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603487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3955530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15627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863448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191946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102755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2077944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8168F-88DD-4945-BCF2-F06DF58265F2}" type="datetimeFigureOut">
              <a:rPr lang="en-US" smtClean="0"/>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4003861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E8168F-88DD-4945-BCF2-F06DF58265F2}" type="datetimeFigureOut">
              <a:rPr lang="en-US" smtClean="0"/>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3354283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E8168F-88DD-4945-BCF2-F06DF58265F2}" type="datetimeFigureOut">
              <a:rPr lang="en-US" smtClean="0"/>
              <a:t>9/13/2023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2940255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E8168F-88DD-4945-BCF2-F06DF58265F2}" type="datetimeFigureOut">
              <a:rPr lang="en-US" smtClean="0"/>
              <a:t>9/13/2023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358996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8168F-88DD-4945-BCF2-F06DF58265F2}" type="datetimeFigureOut">
              <a:rPr lang="en-US" smtClean="0"/>
              <a:t>9/13/2023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429850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E8168F-88DD-4945-BCF2-F06DF58265F2}" type="datetimeFigureOut">
              <a:rPr lang="en-US" smtClean="0"/>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923644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E8168F-88DD-4945-BCF2-F06DF58265F2}" type="datetimeFigureOut">
              <a:rPr lang="en-US" smtClean="0"/>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7B295-9971-4EF2-98EE-1A813AAFB6A1}" type="slidenum">
              <a:rPr lang="en-US" smtClean="0"/>
              <a:t>‹#›</a:t>
            </a:fld>
            <a:endParaRPr lang="en-US"/>
          </a:p>
        </p:txBody>
      </p:sp>
    </p:spTree>
    <p:extLst>
      <p:ext uri="{BB962C8B-B14F-4D97-AF65-F5344CB8AC3E}">
        <p14:creationId xmlns:p14="http://schemas.microsoft.com/office/powerpoint/2010/main" val="1873424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5E8168F-88DD-4945-BCF2-F06DF58265F2}" type="datetimeFigureOut">
              <a:rPr lang="en-US" smtClean="0"/>
              <a:t>9/13/2023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E17B295-9971-4EF2-98EE-1A813AAFB6A1}" type="slidenum">
              <a:rPr lang="en-US" smtClean="0"/>
              <a:t>‹#›</a:t>
            </a:fld>
            <a:endParaRPr lang="en-US"/>
          </a:p>
        </p:txBody>
      </p:sp>
    </p:spTree>
    <p:extLst>
      <p:ext uri="{BB962C8B-B14F-4D97-AF65-F5344CB8AC3E}">
        <p14:creationId xmlns:p14="http://schemas.microsoft.com/office/powerpoint/2010/main" val="12878347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356" y="515534"/>
            <a:ext cx="12111644" cy="1521085"/>
          </a:xfrm>
        </p:spPr>
        <p:txBody>
          <a:bodyPr>
            <a:noAutofit/>
          </a:bodyPr>
          <a:lstStyle/>
          <a:p>
            <a:r>
              <a:rPr lang="en-US" b="1" dirty="0">
                <a:solidFill>
                  <a:srgbClr val="C00000"/>
                </a:solidFill>
                <a:latin typeface="+mn-lt"/>
              </a:rPr>
              <a:t>Getting Involved with the </a:t>
            </a:r>
            <a:br>
              <a:rPr lang="en-US" b="1" dirty="0">
                <a:solidFill>
                  <a:srgbClr val="C00000"/>
                </a:solidFill>
                <a:latin typeface="+mn-lt"/>
              </a:rPr>
            </a:br>
            <a:r>
              <a:rPr lang="en-US" b="1" dirty="0">
                <a:solidFill>
                  <a:srgbClr val="C00000"/>
                </a:solidFill>
                <a:latin typeface="+mn-lt"/>
              </a:rPr>
              <a:t>National Dental PBRN</a:t>
            </a:r>
          </a:p>
        </p:txBody>
      </p:sp>
      <p:sp>
        <p:nvSpPr>
          <p:cNvPr id="3" name="Subtitle 2"/>
          <p:cNvSpPr>
            <a:spLocks noGrp="1"/>
          </p:cNvSpPr>
          <p:nvPr>
            <p:ph type="subTitle" idx="1"/>
          </p:nvPr>
        </p:nvSpPr>
        <p:spPr>
          <a:xfrm>
            <a:off x="375393" y="2799397"/>
            <a:ext cx="11557590" cy="2759825"/>
          </a:xfrm>
        </p:spPr>
        <p:txBody>
          <a:bodyPr>
            <a:normAutofit/>
          </a:bodyPr>
          <a:lstStyle/>
          <a:p>
            <a:r>
              <a:rPr lang="en-US" sz="3000" b="1" dirty="0">
                <a:solidFill>
                  <a:schemeClr val="accent5"/>
                </a:solidFill>
              </a:rPr>
              <a:t>Veerasathpurush Allareddy on behalf of The National Dental PBRN Collaborative Group</a:t>
            </a:r>
          </a:p>
          <a:p>
            <a:r>
              <a:rPr lang="nl-NL" sz="3000" b="1" dirty="0">
                <a:solidFill>
                  <a:schemeClr val="accent5"/>
                </a:solidFill>
              </a:rPr>
              <a:t>Funding: NIH/NIDCR - U19-DE-028717; NIH/NIDCR - U01-DE-028727</a:t>
            </a:r>
            <a:endParaRPr lang="en-US" sz="3000" b="1" dirty="0">
              <a:solidFill>
                <a:schemeClr val="accent5"/>
              </a:solidFill>
            </a:endParaRPr>
          </a:p>
        </p:txBody>
      </p:sp>
      <p:pic>
        <p:nvPicPr>
          <p:cNvPr id="2050" name="Picture 2" descr="The National Den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4570" y="4490445"/>
            <a:ext cx="3277581" cy="2137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154577"/>
      </p:ext>
    </p:extLst>
  </p:cSld>
  <p:clrMapOvr>
    <a:masterClrMapping/>
  </p:clrMapOvr>
  <mc:AlternateContent xmlns:mc="http://schemas.openxmlformats.org/markup-compatibility/2006" xmlns:p14="http://schemas.microsoft.com/office/powerpoint/2010/main">
    <mc:Choice Requires="p14">
      <p:transition spd="slow" p14:dur="2000" advTm="24800"/>
    </mc:Choice>
    <mc:Fallback xmlns="">
      <p:transition spd="slow" advTm="248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451" y="107431"/>
            <a:ext cx="10515600" cy="1325563"/>
          </a:xfrm>
        </p:spPr>
        <p:txBody>
          <a:bodyPr/>
          <a:lstStyle/>
          <a:p>
            <a:pPr algn="ctr"/>
            <a:r>
              <a:rPr lang="en-US" b="1" dirty="0">
                <a:solidFill>
                  <a:srgbClr val="C00000"/>
                </a:solidFill>
                <a:latin typeface="+mn-lt"/>
              </a:rPr>
              <a:t>Specialty Node</a:t>
            </a:r>
          </a:p>
        </p:txBody>
      </p:sp>
      <p:sp>
        <p:nvSpPr>
          <p:cNvPr id="3" name="Text Box 2"/>
          <p:cNvSpPr txBox="1">
            <a:spLocks noChangeArrowheads="1"/>
          </p:cNvSpPr>
          <p:nvPr/>
        </p:nvSpPr>
        <p:spPr bwMode="auto">
          <a:xfrm>
            <a:off x="1879003" y="1590416"/>
            <a:ext cx="932516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2400" b="1">
                <a:solidFill>
                  <a:srgbClr val="336600"/>
                </a:solidFill>
                <a:latin typeface="Arial" pitchFamily="34" charset="0"/>
              </a:defRPr>
            </a:lvl1pPr>
            <a:lvl2pPr marL="742950" indent="-285750" eaLnBrk="0" hangingPunct="0">
              <a:defRPr sz="2400" b="1">
                <a:solidFill>
                  <a:srgbClr val="336600"/>
                </a:solidFill>
                <a:latin typeface="Arial" pitchFamily="34" charset="0"/>
              </a:defRPr>
            </a:lvl2pPr>
            <a:lvl3pPr marL="1143000" indent="-228600" eaLnBrk="0" hangingPunct="0">
              <a:defRPr sz="2400" b="1">
                <a:solidFill>
                  <a:srgbClr val="336600"/>
                </a:solidFill>
                <a:latin typeface="Arial" pitchFamily="34" charset="0"/>
              </a:defRPr>
            </a:lvl3pPr>
            <a:lvl4pPr marL="1600200" indent="-228600" eaLnBrk="0" hangingPunct="0">
              <a:defRPr sz="2400" b="1">
                <a:solidFill>
                  <a:srgbClr val="336600"/>
                </a:solidFill>
                <a:latin typeface="Arial" pitchFamily="34" charset="0"/>
              </a:defRPr>
            </a:lvl4pPr>
            <a:lvl5pPr marL="2057400" indent="-228600" eaLnBrk="0" hangingPunct="0">
              <a:defRPr sz="2400" b="1">
                <a:solidFill>
                  <a:srgbClr val="336600"/>
                </a:solidFill>
                <a:latin typeface="Arial" pitchFamily="34" charset="0"/>
              </a:defRPr>
            </a:lvl5pPr>
            <a:lvl6pPr marL="2514600" indent="-228600" algn="ctr" eaLnBrk="0" fontAlgn="base" hangingPunct="0">
              <a:spcBef>
                <a:spcPct val="0"/>
              </a:spcBef>
              <a:spcAft>
                <a:spcPct val="0"/>
              </a:spcAft>
              <a:defRPr sz="2400" b="1">
                <a:solidFill>
                  <a:srgbClr val="336600"/>
                </a:solidFill>
                <a:latin typeface="Arial" pitchFamily="34" charset="0"/>
              </a:defRPr>
            </a:lvl6pPr>
            <a:lvl7pPr marL="2971800" indent="-228600" algn="ctr" eaLnBrk="0" fontAlgn="base" hangingPunct="0">
              <a:spcBef>
                <a:spcPct val="0"/>
              </a:spcBef>
              <a:spcAft>
                <a:spcPct val="0"/>
              </a:spcAft>
              <a:defRPr sz="2400" b="1">
                <a:solidFill>
                  <a:srgbClr val="336600"/>
                </a:solidFill>
                <a:latin typeface="Arial" pitchFamily="34" charset="0"/>
              </a:defRPr>
            </a:lvl7pPr>
            <a:lvl8pPr marL="3429000" indent="-228600" algn="ctr" eaLnBrk="0" fontAlgn="base" hangingPunct="0">
              <a:spcBef>
                <a:spcPct val="0"/>
              </a:spcBef>
              <a:spcAft>
                <a:spcPct val="0"/>
              </a:spcAft>
              <a:defRPr sz="2400" b="1">
                <a:solidFill>
                  <a:srgbClr val="336600"/>
                </a:solidFill>
                <a:latin typeface="Arial" pitchFamily="34" charset="0"/>
              </a:defRPr>
            </a:lvl8pPr>
            <a:lvl9pPr marL="3886200" indent="-228600" algn="ctr" eaLnBrk="0" fontAlgn="base" hangingPunct="0">
              <a:spcBef>
                <a:spcPct val="0"/>
              </a:spcBef>
              <a:spcAft>
                <a:spcPct val="0"/>
              </a:spcAft>
              <a:defRPr sz="2400" b="1">
                <a:solidFill>
                  <a:srgbClr val="336600"/>
                </a:solidFill>
                <a:latin typeface="Arial" pitchFamily="34" charset="0"/>
              </a:defRPr>
            </a:lvl9pPr>
          </a:lstStyle>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Enrollment of specialists into Network</a:t>
            </a:r>
          </a:p>
          <a:p>
            <a:pPr marL="0" marR="0" lvl="0" indent="0" algn="l" defTabSz="342900" rtl="0" eaLnBrk="0" fontAlgn="auto" latinLnBrk="0" hangingPunct="0">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endParaRP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Facilitate conduct of specialty studies</a:t>
            </a:r>
          </a:p>
          <a:p>
            <a:pPr marL="1014413" marR="0" lvl="1" indent="-457200" algn="l" defTabSz="3429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Work with individual study teams and specialty practitioners</a:t>
            </a:r>
          </a:p>
          <a:p>
            <a:pPr marL="1014413" marR="0" lvl="1" indent="-457200" algn="l" defTabSz="3429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Work with regional directors/coordinators</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endParaRP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Research studies will address oral health issues of importance to dental practitioners</a:t>
            </a:r>
          </a:p>
        </p:txBody>
      </p:sp>
    </p:spTree>
    <p:custDataLst>
      <p:tags r:id="rId1"/>
    </p:custDataLst>
    <p:extLst>
      <p:ext uri="{BB962C8B-B14F-4D97-AF65-F5344CB8AC3E}">
        <p14:creationId xmlns:p14="http://schemas.microsoft.com/office/powerpoint/2010/main" val="3833742712"/>
      </p:ext>
    </p:extLst>
  </p:cSld>
  <p:clrMapOvr>
    <a:masterClrMapping/>
  </p:clrMapOvr>
  <mc:AlternateContent xmlns:mc="http://schemas.openxmlformats.org/markup-compatibility/2006" xmlns:p14="http://schemas.microsoft.com/office/powerpoint/2010/main">
    <mc:Choice Requires="p14">
      <p:transition spd="slow" p14:dur="2000" advClick="0" advTm="44575"/>
    </mc:Choice>
    <mc:Fallback xmlns="">
      <p:transition spd="slow" advClick="0" advTm="4457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https://www.nationaldentalpbrn.org/wp-content/uploads/2020/05/Maps-of-practitioners20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1114" y="147911"/>
            <a:ext cx="8683294" cy="6512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861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967122" y="114792"/>
            <a:ext cx="8229600" cy="914400"/>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Studies: 2021 - 2026</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1338348" y="1243070"/>
            <a:ext cx="10274532" cy="5295842"/>
          </a:xfrm>
        </p:spPr>
        <p:txBody>
          <a:bodyPr>
            <a:normAutofit fontScale="92500" lnSpcReduction="10000"/>
          </a:bodyPr>
          <a:lstStyle/>
          <a:p>
            <a:pPr>
              <a:defRPr/>
            </a:pPr>
            <a:r>
              <a:rPr lang="en-US" altLang="en-US" dirty="0">
                <a:ea typeface="Open Sans"/>
                <a:cs typeface="Open Sans"/>
              </a:rPr>
              <a:t>Funded by NIH grants U19-DE-28717 and U01-DE-28727</a:t>
            </a:r>
          </a:p>
          <a:p>
            <a:pPr>
              <a:defRPr/>
            </a:pPr>
            <a:endParaRPr lang="en-US" altLang="en-US" dirty="0">
              <a:ea typeface="Open Sans"/>
              <a:cs typeface="Open Sans"/>
            </a:endParaRPr>
          </a:p>
          <a:p>
            <a:pPr>
              <a:defRPr/>
            </a:pPr>
            <a:r>
              <a:rPr lang="en-US" altLang="en-US" dirty="0">
                <a:ea typeface="Open Sans"/>
                <a:cs typeface="Open Sans"/>
              </a:rPr>
              <a:t>Studies in development or still in data collection (n=11)</a:t>
            </a:r>
          </a:p>
          <a:p>
            <a:pPr marL="0" indent="0">
              <a:buNone/>
              <a:defRPr/>
            </a:pPr>
            <a:endParaRPr lang="en-US" altLang="en-US" dirty="0">
              <a:ea typeface="Open Sans"/>
              <a:cs typeface="Open Sans"/>
            </a:endParaRPr>
          </a:p>
          <a:p>
            <a:pPr lvl="1">
              <a:buFont typeface="Wingdings" panose="05000000000000000000" pitchFamily="2" charset="2"/>
              <a:buChar char="Ø"/>
              <a:defRPr/>
            </a:pPr>
            <a:r>
              <a:rPr lang="en-US" altLang="en-US" dirty="0">
                <a:ea typeface="Open Sans"/>
                <a:cs typeface="Open Sans"/>
              </a:rPr>
              <a:t>An innovative </a:t>
            </a:r>
            <a:r>
              <a:rPr lang="en-US" altLang="en-US" dirty="0" err="1">
                <a:ea typeface="Open Sans"/>
                <a:cs typeface="Open Sans"/>
              </a:rPr>
              <a:t>mDentistry</a:t>
            </a:r>
            <a:r>
              <a:rPr lang="en-US" altLang="en-US" dirty="0">
                <a:ea typeface="Open Sans"/>
                <a:cs typeface="Open Sans"/>
              </a:rPr>
              <a:t> </a:t>
            </a:r>
            <a:r>
              <a:rPr lang="en-US" altLang="en-US" dirty="0" err="1">
                <a:ea typeface="Open Sans"/>
                <a:cs typeface="Open Sans"/>
              </a:rPr>
              <a:t>eHygiene</a:t>
            </a:r>
            <a:r>
              <a:rPr lang="en-US" altLang="en-US" dirty="0">
                <a:ea typeface="Open Sans"/>
                <a:cs typeface="Open Sans"/>
              </a:rPr>
              <a:t> study amid the COVID-19 pandemic</a:t>
            </a:r>
          </a:p>
          <a:p>
            <a:pPr lvl="1">
              <a:buFont typeface="Wingdings" panose="05000000000000000000" pitchFamily="2" charset="2"/>
              <a:buChar char="Ø"/>
              <a:defRPr/>
            </a:pPr>
            <a:r>
              <a:rPr lang="en-US" altLang="en-US" dirty="0">
                <a:ea typeface="Open Sans"/>
                <a:cs typeface="Open Sans"/>
              </a:rPr>
              <a:t>Coronavirus Vaccine Acceptability and Readiness Among Dentists (CARAD)</a:t>
            </a:r>
          </a:p>
          <a:p>
            <a:pPr lvl="1">
              <a:buFont typeface="Wingdings" panose="05000000000000000000" pitchFamily="2" charset="2"/>
              <a:buChar char="Ø"/>
              <a:defRPr/>
            </a:pPr>
            <a:r>
              <a:rPr lang="en-US" altLang="en-US" dirty="0">
                <a:ea typeface="Open Sans"/>
                <a:cs typeface="Open Sans"/>
              </a:rPr>
              <a:t>Dental Implant Registry</a:t>
            </a:r>
          </a:p>
          <a:p>
            <a:pPr lvl="1">
              <a:buFont typeface="Wingdings" panose="05000000000000000000" pitchFamily="2" charset="2"/>
              <a:buChar char="Ø"/>
              <a:defRPr/>
            </a:pPr>
            <a:r>
              <a:rPr lang="en-US" altLang="en-US" dirty="0">
                <a:ea typeface="Open Sans"/>
                <a:cs typeface="Open Sans"/>
              </a:rPr>
              <a:t>Dental Management of Patients with Special Healthcare Needs</a:t>
            </a:r>
          </a:p>
          <a:p>
            <a:pPr lvl="1">
              <a:buFont typeface="Wingdings" panose="05000000000000000000" pitchFamily="2" charset="2"/>
              <a:buChar char="Ø"/>
              <a:defRPr/>
            </a:pPr>
            <a:r>
              <a:rPr lang="en-US" altLang="en-US" dirty="0">
                <a:ea typeface="Open Sans"/>
                <a:cs typeface="Open Sans"/>
              </a:rPr>
              <a:t>Effectiveness of Nicotine Replacement Sampling in Dental Practices</a:t>
            </a:r>
          </a:p>
          <a:p>
            <a:pPr lvl="1">
              <a:buFont typeface="Wingdings" panose="05000000000000000000" pitchFamily="2" charset="2"/>
              <a:buChar char="Ø"/>
              <a:defRPr/>
            </a:pPr>
            <a:r>
              <a:rPr lang="en-US" altLang="en-US" dirty="0">
                <a:ea typeface="Open Sans"/>
                <a:cs typeface="Open Sans"/>
              </a:rPr>
              <a:t>Erosive Tooth Wear Perception Among Network Dentists and Patients, and Experience Among Network Patients</a:t>
            </a:r>
          </a:p>
          <a:p>
            <a:pPr lvl="1">
              <a:buFont typeface="Wingdings" panose="05000000000000000000" pitchFamily="2" charset="2"/>
              <a:buChar char="Ø"/>
              <a:defRPr/>
            </a:pPr>
            <a:r>
              <a:rPr lang="en-US" altLang="en-US" dirty="0">
                <a:ea typeface="Open Sans"/>
                <a:cs typeface="Open Sans"/>
              </a:rPr>
              <a:t>Evaluation of Aerosol Composition in Dental Settings</a:t>
            </a:r>
          </a:p>
          <a:p>
            <a:pPr lvl="1">
              <a:buFont typeface="Wingdings" panose="05000000000000000000" pitchFamily="2" charset="2"/>
              <a:buChar char="Ø"/>
              <a:defRPr/>
            </a:pPr>
            <a:r>
              <a:rPr lang="en-US" altLang="en-US" dirty="0">
                <a:ea typeface="Open Sans"/>
                <a:cs typeface="Open Sans"/>
              </a:rPr>
              <a:t>Mental health screening and referral in dental practices</a:t>
            </a:r>
          </a:p>
          <a:p>
            <a:pPr lvl="1">
              <a:buFont typeface="Wingdings" panose="05000000000000000000" pitchFamily="2" charset="2"/>
              <a:buChar char="Ø"/>
              <a:defRPr/>
            </a:pPr>
            <a:r>
              <a:rPr lang="en-US" altLang="en-US" dirty="0">
                <a:ea typeface="Open Sans"/>
                <a:cs typeface="Open Sans"/>
              </a:rPr>
              <a:t>Pragmatic Return to Effective Dental Infection Control Through Triage and Testing</a:t>
            </a:r>
          </a:p>
          <a:p>
            <a:pPr lvl="1">
              <a:buFont typeface="Wingdings" panose="05000000000000000000" pitchFamily="2" charset="2"/>
              <a:buChar char="Ø"/>
              <a:defRPr/>
            </a:pPr>
            <a:r>
              <a:rPr lang="en-US" altLang="en-US" dirty="0">
                <a:ea typeface="Open Sans"/>
                <a:cs typeface="Open Sans"/>
              </a:rPr>
              <a:t>Risk Factors Associated with the Prevalence of </a:t>
            </a:r>
            <a:r>
              <a:rPr lang="en-US" altLang="en-US" dirty="0" err="1">
                <a:ea typeface="Open Sans"/>
                <a:cs typeface="Open Sans"/>
              </a:rPr>
              <a:t>Peri-Implantitis</a:t>
            </a:r>
            <a:r>
              <a:rPr lang="en-US" altLang="en-US" dirty="0">
                <a:ea typeface="Open Sans"/>
                <a:cs typeface="Open Sans"/>
              </a:rPr>
              <a:t> Disease</a:t>
            </a:r>
          </a:p>
          <a:p>
            <a:pPr lvl="1">
              <a:buFont typeface="Wingdings" panose="05000000000000000000" pitchFamily="2" charset="2"/>
              <a:buChar char="Ø"/>
              <a:defRPr/>
            </a:pPr>
            <a:r>
              <a:rPr lang="en-US" altLang="en-US" dirty="0">
                <a:ea typeface="Open Sans"/>
                <a:cs typeface="Open Sans"/>
              </a:rPr>
              <a:t>Understanding Pain after Dental Procedures (POPS)</a:t>
            </a: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12</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629814070"/>
      </p:ext>
    </p:extLst>
  </p:cSld>
  <p:clrMapOvr>
    <a:masterClrMapping/>
  </p:clrMapOvr>
  <mc:AlternateContent xmlns:mc="http://schemas.openxmlformats.org/markup-compatibility/2006" xmlns:p14="http://schemas.microsoft.com/office/powerpoint/2010/main">
    <mc:Choice Requires="p14">
      <p:transition spd="slow" p14:dur="2000" advTm="26936"/>
    </mc:Choice>
    <mc:Fallback xmlns="">
      <p:transition spd="slow" advTm="26936"/>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967122" y="114792"/>
            <a:ext cx="8229600" cy="914400"/>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Studies: 2021 - 2026</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1338348" y="1243070"/>
            <a:ext cx="10274532" cy="5295842"/>
          </a:xfrm>
        </p:spPr>
        <p:txBody>
          <a:bodyPr>
            <a:normAutofit/>
          </a:bodyPr>
          <a:lstStyle/>
          <a:p>
            <a:pPr>
              <a:defRPr/>
            </a:pPr>
            <a:r>
              <a:rPr lang="en-US" altLang="en-US" dirty="0">
                <a:ea typeface="Open Sans"/>
                <a:cs typeface="Open Sans"/>
              </a:rPr>
              <a:t>Funded by NIH grants U19-DE-28717 and U01-DE-28727</a:t>
            </a:r>
          </a:p>
          <a:p>
            <a:pPr>
              <a:defRPr/>
            </a:pPr>
            <a:endParaRPr lang="en-US" altLang="en-US" dirty="0">
              <a:ea typeface="Open Sans"/>
              <a:cs typeface="Open Sans"/>
            </a:endParaRPr>
          </a:p>
          <a:p>
            <a:pPr>
              <a:defRPr/>
            </a:pPr>
            <a:r>
              <a:rPr lang="en-US" altLang="en-US" dirty="0">
                <a:ea typeface="Open Sans"/>
                <a:cs typeface="Open Sans"/>
              </a:rPr>
              <a:t>Studies for which data collection has ended (n=6)</a:t>
            </a:r>
          </a:p>
          <a:p>
            <a:pPr>
              <a:defRPr/>
            </a:pPr>
            <a:endParaRPr lang="en-US" altLang="en-US" dirty="0">
              <a:ea typeface="Open Sans"/>
              <a:cs typeface="Open Sans"/>
            </a:endParaRPr>
          </a:p>
          <a:p>
            <a:pPr lvl="1">
              <a:buFont typeface="Wingdings" panose="05000000000000000000" pitchFamily="2" charset="2"/>
              <a:buChar char="Ø"/>
              <a:defRPr/>
            </a:pPr>
            <a:r>
              <a:rPr lang="en-US" altLang="en-US" dirty="0">
                <a:ea typeface="Open Sans"/>
                <a:cs typeface="Open Sans"/>
              </a:rPr>
              <a:t>Assessment of Personal Protective Equipment for Dental Healthcare Professionals (PPE for DHCPs)</a:t>
            </a:r>
          </a:p>
          <a:p>
            <a:pPr lvl="1">
              <a:buFont typeface="Wingdings" panose="05000000000000000000" pitchFamily="2" charset="2"/>
              <a:buChar char="Ø"/>
              <a:defRPr/>
            </a:pPr>
            <a:r>
              <a:rPr lang="en-US" altLang="en-US" dirty="0">
                <a:ea typeface="Open Sans"/>
                <a:cs typeface="Open Sans"/>
              </a:rPr>
              <a:t>Evaluation of Aerosol Generating Procedures in Dental Settings</a:t>
            </a:r>
          </a:p>
          <a:p>
            <a:pPr lvl="1">
              <a:buFont typeface="Wingdings" panose="05000000000000000000" pitchFamily="2" charset="2"/>
              <a:buChar char="Ø"/>
              <a:defRPr/>
            </a:pPr>
            <a:r>
              <a:rPr lang="en-US" altLang="en-US" dirty="0">
                <a:ea typeface="Open Sans"/>
                <a:cs typeface="Open Sans"/>
              </a:rPr>
              <a:t>National Dental PBRN COVID-19 Research (CORE) Registry</a:t>
            </a:r>
          </a:p>
          <a:p>
            <a:pPr lvl="1">
              <a:buFont typeface="Wingdings" panose="05000000000000000000" pitchFamily="2" charset="2"/>
              <a:buChar char="Ø"/>
              <a:defRPr/>
            </a:pPr>
            <a:r>
              <a:rPr lang="en-US" altLang="en-US" dirty="0">
                <a:ea typeface="Open Sans"/>
                <a:cs typeface="Open Sans"/>
              </a:rPr>
              <a:t>Particle Topography and Aerosol Size Distribution in Dental Settings in COVID-19 Era</a:t>
            </a:r>
          </a:p>
          <a:p>
            <a:pPr lvl="1">
              <a:buFont typeface="Wingdings" panose="05000000000000000000" pitchFamily="2" charset="2"/>
              <a:buChar char="Ø"/>
              <a:defRPr/>
            </a:pPr>
            <a:r>
              <a:rPr lang="en-US" altLang="en-US" dirty="0">
                <a:ea typeface="Open Sans"/>
                <a:cs typeface="Open Sans"/>
              </a:rPr>
              <a:t>Selective versus Non-Selective Caries Removal in Permanent Teeth</a:t>
            </a:r>
          </a:p>
          <a:p>
            <a:pPr lvl="1">
              <a:buFont typeface="Wingdings" panose="05000000000000000000" pitchFamily="2" charset="2"/>
              <a:buChar char="Ø"/>
              <a:defRPr/>
            </a:pPr>
            <a:r>
              <a:rPr lang="en-US" altLang="en-US" dirty="0">
                <a:ea typeface="Open Sans"/>
                <a:cs typeface="Open Sans"/>
              </a:rPr>
              <a:t>Treatment of patients on conventional and direct oral anticoagulants in the dental office</a:t>
            </a: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13</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23643428"/>
      </p:ext>
    </p:extLst>
  </p:cSld>
  <p:clrMapOvr>
    <a:masterClrMapping/>
  </p:clrMapOvr>
  <mc:AlternateContent xmlns:mc="http://schemas.openxmlformats.org/markup-compatibility/2006" xmlns:p14="http://schemas.microsoft.com/office/powerpoint/2010/main">
    <mc:Choice Requires="p14">
      <p:transition spd="slow" p14:dur="2000" advTm="26936"/>
    </mc:Choice>
    <mc:Fallback xmlns="">
      <p:transition spd="slow" advTm="2693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897" y="182887"/>
            <a:ext cx="10515600" cy="1325563"/>
          </a:xfrm>
        </p:spPr>
        <p:txBody>
          <a:bodyPr/>
          <a:lstStyle/>
          <a:p>
            <a:pPr algn="ctr"/>
            <a:r>
              <a:rPr lang="en-US" b="1" dirty="0">
                <a:solidFill>
                  <a:srgbClr val="C00000"/>
                </a:solidFill>
                <a:latin typeface="+mn-lt"/>
              </a:rPr>
              <a:t>Benefits of Becoming a Member</a:t>
            </a:r>
          </a:p>
        </p:txBody>
      </p:sp>
      <p:sp>
        <p:nvSpPr>
          <p:cNvPr id="3" name="Text Box 2"/>
          <p:cNvSpPr txBox="1">
            <a:spLocks noChangeArrowheads="1"/>
          </p:cNvSpPr>
          <p:nvPr/>
        </p:nvSpPr>
        <p:spPr bwMode="auto">
          <a:xfrm>
            <a:off x="609600" y="1508450"/>
            <a:ext cx="1088419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2400" b="1">
                <a:solidFill>
                  <a:srgbClr val="336600"/>
                </a:solidFill>
                <a:latin typeface="Arial" pitchFamily="34" charset="0"/>
              </a:defRPr>
            </a:lvl1pPr>
            <a:lvl2pPr marL="742950" indent="-285750" eaLnBrk="0" hangingPunct="0">
              <a:defRPr sz="2400" b="1">
                <a:solidFill>
                  <a:srgbClr val="336600"/>
                </a:solidFill>
                <a:latin typeface="Arial" pitchFamily="34" charset="0"/>
              </a:defRPr>
            </a:lvl2pPr>
            <a:lvl3pPr marL="1143000" indent="-228600" eaLnBrk="0" hangingPunct="0">
              <a:defRPr sz="2400" b="1">
                <a:solidFill>
                  <a:srgbClr val="336600"/>
                </a:solidFill>
                <a:latin typeface="Arial" pitchFamily="34" charset="0"/>
              </a:defRPr>
            </a:lvl3pPr>
            <a:lvl4pPr marL="1600200" indent="-228600" eaLnBrk="0" hangingPunct="0">
              <a:defRPr sz="2400" b="1">
                <a:solidFill>
                  <a:srgbClr val="336600"/>
                </a:solidFill>
                <a:latin typeface="Arial" pitchFamily="34" charset="0"/>
              </a:defRPr>
            </a:lvl4pPr>
            <a:lvl5pPr marL="2057400" indent="-228600" eaLnBrk="0" hangingPunct="0">
              <a:defRPr sz="2400" b="1">
                <a:solidFill>
                  <a:srgbClr val="336600"/>
                </a:solidFill>
                <a:latin typeface="Arial" pitchFamily="34" charset="0"/>
              </a:defRPr>
            </a:lvl5pPr>
            <a:lvl6pPr marL="2514600" indent="-228600" algn="ctr" eaLnBrk="0" fontAlgn="base" hangingPunct="0">
              <a:spcBef>
                <a:spcPct val="0"/>
              </a:spcBef>
              <a:spcAft>
                <a:spcPct val="0"/>
              </a:spcAft>
              <a:defRPr sz="2400" b="1">
                <a:solidFill>
                  <a:srgbClr val="336600"/>
                </a:solidFill>
                <a:latin typeface="Arial" pitchFamily="34" charset="0"/>
              </a:defRPr>
            </a:lvl6pPr>
            <a:lvl7pPr marL="2971800" indent="-228600" algn="ctr" eaLnBrk="0" fontAlgn="base" hangingPunct="0">
              <a:spcBef>
                <a:spcPct val="0"/>
              </a:spcBef>
              <a:spcAft>
                <a:spcPct val="0"/>
              </a:spcAft>
              <a:defRPr sz="2400" b="1">
                <a:solidFill>
                  <a:srgbClr val="336600"/>
                </a:solidFill>
                <a:latin typeface="Arial" pitchFamily="34" charset="0"/>
              </a:defRPr>
            </a:lvl7pPr>
            <a:lvl8pPr marL="3429000" indent="-228600" algn="ctr" eaLnBrk="0" fontAlgn="base" hangingPunct="0">
              <a:spcBef>
                <a:spcPct val="0"/>
              </a:spcBef>
              <a:spcAft>
                <a:spcPct val="0"/>
              </a:spcAft>
              <a:defRPr sz="2400" b="1">
                <a:solidFill>
                  <a:srgbClr val="336600"/>
                </a:solidFill>
                <a:latin typeface="Arial" pitchFamily="34" charset="0"/>
              </a:defRPr>
            </a:lvl8pPr>
            <a:lvl9pPr marL="3886200" indent="-228600" algn="ctr" eaLnBrk="0" fontAlgn="base" hangingPunct="0">
              <a:spcBef>
                <a:spcPct val="0"/>
              </a:spcBef>
              <a:spcAft>
                <a:spcPct val="0"/>
              </a:spcAft>
              <a:defRPr sz="2400" b="1">
                <a:solidFill>
                  <a:srgbClr val="336600"/>
                </a:solidFill>
                <a:latin typeface="Arial" pitchFamily="34" charset="0"/>
              </a:defRPr>
            </a:lvl9pPr>
          </a:lstStyle>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Contribute to development of knowledge that improves oral health</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Expand knowledge base for making clinical decisions</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Meet and interact with other practitioners involved in the network</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Engage staff in the excitement of discovery and quality improvement</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Earn free continuing education (CE) credits</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Receive financial remuneration for the time spent doing studies</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Participate in the dissemination of study results</a:t>
            </a:r>
          </a:p>
          <a:p>
            <a:pPr marL="257175" marR="0" lvl="0"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Receive newsletters and other information about practice-based research</a:t>
            </a:r>
          </a:p>
        </p:txBody>
      </p:sp>
    </p:spTree>
    <p:custDataLst>
      <p:tags r:id="rId1"/>
    </p:custDataLst>
    <p:extLst>
      <p:ext uri="{BB962C8B-B14F-4D97-AF65-F5344CB8AC3E}">
        <p14:creationId xmlns:p14="http://schemas.microsoft.com/office/powerpoint/2010/main" val="3890946325"/>
      </p:ext>
    </p:extLst>
  </p:cSld>
  <p:clrMapOvr>
    <a:masterClrMapping/>
  </p:clrMapOvr>
  <mc:AlternateContent xmlns:mc="http://schemas.openxmlformats.org/markup-compatibility/2006" xmlns:p14="http://schemas.microsoft.com/office/powerpoint/2010/main">
    <mc:Choice Requires="p14">
      <p:transition spd="slow" p14:dur="2000" advClick="0" advTm="21088"/>
    </mc:Choice>
    <mc:Fallback xmlns="">
      <p:transition spd="slow" advClick="0" advTm="2108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C00000"/>
                </a:solidFill>
                <a:latin typeface="+mn-lt"/>
              </a:rPr>
              <a:t>Membership</a:t>
            </a:r>
          </a:p>
        </p:txBody>
      </p:sp>
      <p:pic>
        <p:nvPicPr>
          <p:cNvPr id="4" name="Picture 3"/>
          <p:cNvPicPr>
            <a:picLocks noChangeAspect="1"/>
          </p:cNvPicPr>
          <p:nvPr/>
        </p:nvPicPr>
        <p:blipFill rotWithShape="1">
          <a:blip r:embed="rId2"/>
          <a:srcRect l="3850" r="42700"/>
          <a:stretch/>
        </p:blipFill>
        <p:spPr>
          <a:xfrm>
            <a:off x="1596043" y="1504605"/>
            <a:ext cx="4871260" cy="4339242"/>
          </a:xfrm>
          <a:prstGeom prst="rect">
            <a:avLst/>
          </a:prstGeom>
        </p:spPr>
      </p:pic>
    </p:spTree>
    <p:extLst>
      <p:ext uri="{BB962C8B-B14F-4D97-AF65-F5344CB8AC3E}">
        <p14:creationId xmlns:p14="http://schemas.microsoft.com/office/powerpoint/2010/main" val="3767160317"/>
      </p:ext>
    </p:extLst>
  </p:cSld>
  <p:clrMapOvr>
    <a:masterClrMapping/>
  </p:clrMapOvr>
  <mc:AlternateContent xmlns:mc="http://schemas.openxmlformats.org/markup-compatibility/2006" xmlns:p14="http://schemas.microsoft.com/office/powerpoint/2010/main">
    <mc:Choice Requires="p14">
      <p:transition spd="slow" p14:dur="2000" advTm="17664"/>
    </mc:Choice>
    <mc:Fallback xmlns="">
      <p:transition spd="slow" advTm="1766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C00000"/>
                </a:solidFill>
                <a:latin typeface="+mn-lt"/>
              </a:rPr>
              <a:t>Membership</a:t>
            </a:r>
          </a:p>
        </p:txBody>
      </p:sp>
      <p:pic>
        <p:nvPicPr>
          <p:cNvPr id="4" name="Picture 3"/>
          <p:cNvPicPr>
            <a:picLocks noChangeAspect="1"/>
          </p:cNvPicPr>
          <p:nvPr/>
        </p:nvPicPr>
        <p:blipFill rotWithShape="1">
          <a:blip r:embed="rId2"/>
          <a:srcRect l="3850" r="23181"/>
          <a:stretch/>
        </p:blipFill>
        <p:spPr>
          <a:xfrm>
            <a:off x="1596042" y="1504605"/>
            <a:ext cx="6650183" cy="4339242"/>
          </a:xfrm>
          <a:prstGeom prst="rect">
            <a:avLst/>
          </a:prstGeom>
        </p:spPr>
      </p:pic>
    </p:spTree>
    <p:extLst>
      <p:ext uri="{BB962C8B-B14F-4D97-AF65-F5344CB8AC3E}">
        <p14:creationId xmlns:p14="http://schemas.microsoft.com/office/powerpoint/2010/main" val="2150301026"/>
      </p:ext>
    </p:extLst>
  </p:cSld>
  <p:clrMapOvr>
    <a:masterClrMapping/>
  </p:clrMapOvr>
  <mc:AlternateContent xmlns:mc="http://schemas.openxmlformats.org/markup-compatibility/2006" xmlns:p14="http://schemas.microsoft.com/office/powerpoint/2010/main">
    <mc:Choice Requires="p14">
      <p:transition spd="slow" p14:dur="2000" advTm="9056"/>
    </mc:Choice>
    <mc:Fallback xmlns="">
      <p:transition spd="slow" advTm="9056"/>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C00000"/>
                </a:solidFill>
                <a:latin typeface="+mn-lt"/>
              </a:rPr>
              <a:t>Membership</a:t>
            </a:r>
          </a:p>
        </p:txBody>
      </p:sp>
      <p:pic>
        <p:nvPicPr>
          <p:cNvPr id="4" name="Picture 3"/>
          <p:cNvPicPr>
            <a:picLocks noChangeAspect="1"/>
          </p:cNvPicPr>
          <p:nvPr/>
        </p:nvPicPr>
        <p:blipFill rotWithShape="1">
          <a:blip r:embed="rId2"/>
          <a:srcRect l="3850" r="2568"/>
          <a:stretch/>
        </p:blipFill>
        <p:spPr>
          <a:xfrm>
            <a:off x="1596042" y="1504605"/>
            <a:ext cx="8528859" cy="4339242"/>
          </a:xfrm>
          <a:prstGeom prst="rect">
            <a:avLst/>
          </a:prstGeom>
        </p:spPr>
      </p:pic>
    </p:spTree>
    <p:extLst>
      <p:ext uri="{BB962C8B-B14F-4D97-AF65-F5344CB8AC3E}">
        <p14:creationId xmlns:p14="http://schemas.microsoft.com/office/powerpoint/2010/main" val="1248461882"/>
      </p:ext>
    </p:extLst>
  </p:cSld>
  <p:clrMapOvr>
    <a:masterClrMapping/>
  </p:clrMapOvr>
  <mc:AlternateContent xmlns:mc="http://schemas.openxmlformats.org/markup-compatibility/2006" xmlns:p14="http://schemas.microsoft.com/office/powerpoint/2010/main">
    <mc:Choice Requires="p14">
      <p:transition spd="slow" p14:dur="2000" advTm="9816"/>
    </mc:Choice>
    <mc:Fallback xmlns="">
      <p:transition spd="slow" advTm="981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2006138" y="83445"/>
            <a:ext cx="8229600" cy="1325562"/>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Impact on Patients</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1039091" y="1691481"/>
            <a:ext cx="10316093" cy="4525963"/>
          </a:xfrm>
        </p:spPr>
        <p:txBody>
          <a:bodyPr/>
          <a:lstStyle/>
          <a:p>
            <a:pPr>
              <a:defRPr/>
            </a:pPr>
            <a:r>
              <a:rPr lang="en-US" altLang="en-US" sz="3000" dirty="0">
                <a:latin typeface="Calibri" panose="020F0502020204030204" pitchFamily="34" charset="0"/>
                <a:ea typeface="Open Sans"/>
                <a:cs typeface="Calibri" panose="020F0502020204030204" pitchFamily="34" charset="0"/>
              </a:rPr>
              <a:t>We study topics that address common problems in dental practice</a:t>
            </a:r>
          </a:p>
          <a:p>
            <a:pPr>
              <a:defRPr/>
            </a:pPr>
            <a:r>
              <a:rPr lang="en-US" altLang="en-US" sz="3000" dirty="0">
                <a:latin typeface="Calibri" panose="020F0502020204030204" pitchFamily="34" charset="0"/>
                <a:ea typeface="Open Sans"/>
                <a:cs typeface="Calibri" panose="020F0502020204030204" pitchFamily="34" charset="0"/>
              </a:rPr>
              <a:t>We understand variations in clinical practice - including our own</a:t>
            </a:r>
          </a:p>
          <a:p>
            <a:pPr>
              <a:defRPr/>
            </a:pPr>
            <a:r>
              <a:rPr lang="en-US" altLang="en-US" sz="3000" dirty="0">
                <a:latin typeface="Calibri" panose="020F0502020204030204" pitchFamily="34" charset="0"/>
                <a:ea typeface="Open Sans"/>
                <a:cs typeface="Calibri" panose="020F0502020204030204" pitchFamily="34" charset="0"/>
              </a:rPr>
              <a:t>We compare study results and our own clinical practice against published guidelines and the best available evidence</a:t>
            </a:r>
          </a:p>
          <a:p>
            <a:pPr>
              <a:defRPr/>
            </a:pPr>
            <a:r>
              <a:rPr lang="en-US" altLang="en-US" sz="3000" dirty="0">
                <a:latin typeface="Calibri" panose="020F0502020204030204" pitchFamily="34" charset="0"/>
                <a:ea typeface="Open Sans"/>
                <a:cs typeface="Calibri" panose="020F0502020204030204" pitchFamily="34" charset="0"/>
              </a:rPr>
              <a:t>We make a commitment to use results to improve the care of our patients</a:t>
            </a:r>
          </a:p>
          <a:p>
            <a:pPr>
              <a:defRPr/>
            </a:pPr>
            <a:endParaRPr lang="en-US" altLang="en-US" dirty="0">
              <a:latin typeface="Open Sans"/>
              <a:ea typeface="Open Sans"/>
              <a:cs typeface="Open Sans"/>
            </a:endParaRPr>
          </a:p>
          <a:p>
            <a:pPr marL="0" indent="0">
              <a:buNone/>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18</a:t>
            </a:fld>
            <a:endParaRPr kumimoji="0" lang="en-US" altLang="en-US" sz="1200" b="0" i="0" u="none" strike="noStrike" kern="1200" cap="none" spc="0" normalizeH="0" baseline="0" noProof="0" dirty="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63843154"/>
      </p:ext>
    </p:extLst>
  </p:cSld>
  <p:clrMapOvr>
    <a:masterClrMapping/>
  </p:clrMapOvr>
  <mc:AlternateContent xmlns:mc="http://schemas.openxmlformats.org/markup-compatibility/2006" xmlns:p14="http://schemas.microsoft.com/office/powerpoint/2010/main">
    <mc:Choice Requires="p14">
      <p:transition spd="slow" p14:dur="2000" advTm="29735"/>
    </mc:Choice>
    <mc:Fallback xmlns="">
      <p:transition spd="slow" advTm="29735"/>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981200" y="44451"/>
            <a:ext cx="8229600" cy="1325562"/>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Impact on Dentists</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1371600" y="1600200"/>
            <a:ext cx="9354145" cy="4525963"/>
          </a:xfrm>
        </p:spPr>
        <p:txBody>
          <a:bodyPr/>
          <a:lstStyle/>
          <a:p>
            <a:pPr>
              <a:defRPr/>
            </a:pPr>
            <a:r>
              <a:rPr lang="en-US" altLang="en-US" dirty="0">
                <a:ea typeface="Open Sans"/>
                <a:cs typeface="Open Sans"/>
              </a:rPr>
              <a:t>Help dental professionals directly improve the efficiency and effectiveness of dental care</a:t>
            </a:r>
          </a:p>
          <a:p>
            <a:pPr marL="0" indent="0">
              <a:buNone/>
              <a:defRPr/>
            </a:pPr>
            <a:endParaRPr lang="en-US" altLang="en-US" dirty="0">
              <a:ea typeface="Open Sans"/>
              <a:cs typeface="Open Sans"/>
            </a:endParaRPr>
          </a:p>
          <a:p>
            <a:pPr>
              <a:defRPr/>
            </a:pPr>
            <a:r>
              <a:rPr lang="en-US" altLang="en-US" dirty="0">
                <a:ea typeface="Open Sans"/>
                <a:cs typeface="Open Sans"/>
              </a:rPr>
              <a:t>Help establish scientific consensus that they feel is clinically meaningful and relevant to their daily clinical practice</a:t>
            </a:r>
          </a:p>
          <a:p>
            <a:pPr marL="0" indent="0">
              <a:buNone/>
              <a:defRPr/>
            </a:pPr>
            <a:endParaRPr lang="en-US" altLang="en-US" dirty="0">
              <a:ea typeface="Open Sans"/>
              <a:cs typeface="Open Sans"/>
            </a:endParaRPr>
          </a:p>
          <a:p>
            <a:pPr>
              <a:defRPr/>
            </a:pPr>
            <a:r>
              <a:rPr lang="en-US" altLang="en-US" dirty="0">
                <a:ea typeface="Open Sans"/>
                <a:cs typeface="Open Sans"/>
              </a:rPr>
              <a:t>Ideas for future PBRN research projects</a:t>
            </a:r>
          </a:p>
          <a:p>
            <a:pPr marL="0" indent="0">
              <a:buNone/>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19</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566555499"/>
      </p:ext>
    </p:extLst>
  </p:cSld>
  <p:clrMapOvr>
    <a:masterClrMapping/>
  </p:clrMapOvr>
  <mc:AlternateContent xmlns:mc="http://schemas.openxmlformats.org/markup-compatibility/2006" xmlns:p14="http://schemas.microsoft.com/office/powerpoint/2010/main">
    <mc:Choice Requires="p14">
      <p:transition spd="slow" p14:dur="2000" advTm="26936"/>
    </mc:Choice>
    <mc:Fallback xmlns="">
      <p:transition spd="slow" advTm="26936"/>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512" y="198871"/>
            <a:ext cx="10515600" cy="1325563"/>
          </a:xfrm>
        </p:spPr>
        <p:txBody>
          <a:bodyPr/>
          <a:lstStyle/>
          <a:p>
            <a:pPr algn="ctr"/>
            <a:r>
              <a:rPr lang="en-US" sz="6000" b="1" dirty="0">
                <a:solidFill>
                  <a:srgbClr val="C00000"/>
                </a:solidFill>
                <a:latin typeface="+mn-lt"/>
              </a:rPr>
              <a:t>Outline</a:t>
            </a:r>
          </a:p>
        </p:txBody>
      </p:sp>
      <p:sp>
        <p:nvSpPr>
          <p:cNvPr id="3" name="Content Placeholder 2"/>
          <p:cNvSpPr>
            <a:spLocks noGrp="1"/>
          </p:cNvSpPr>
          <p:nvPr>
            <p:ph idx="1"/>
          </p:nvPr>
        </p:nvSpPr>
        <p:spPr>
          <a:xfrm>
            <a:off x="929640" y="1626119"/>
            <a:ext cx="10515600" cy="4351338"/>
          </a:xfrm>
        </p:spPr>
        <p:txBody>
          <a:bodyPr>
            <a:normAutofit/>
          </a:bodyPr>
          <a:lstStyle/>
          <a:p>
            <a:r>
              <a:rPr lang="en-US" sz="4000" dirty="0"/>
              <a:t>About the National Dental Practice-Based Research Network (PBRN; Network)</a:t>
            </a:r>
          </a:p>
          <a:p>
            <a:r>
              <a:rPr lang="en-US" sz="4000" dirty="0"/>
              <a:t>Current studies</a:t>
            </a:r>
          </a:p>
          <a:p>
            <a:r>
              <a:rPr lang="en-US" sz="4000" dirty="0"/>
              <a:t>Membership</a:t>
            </a:r>
          </a:p>
          <a:p>
            <a:r>
              <a:rPr lang="en-US" sz="4000" dirty="0"/>
              <a:t>Testimonials</a:t>
            </a:r>
          </a:p>
          <a:p>
            <a:r>
              <a:rPr lang="en-US" sz="4000" dirty="0"/>
              <a:t>How to become a member?</a:t>
            </a:r>
          </a:p>
        </p:txBody>
      </p:sp>
    </p:spTree>
    <p:extLst>
      <p:ext uri="{BB962C8B-B14F-4D97-AF65-F5344CB8AC3E}">
        <p14:creationId xmlns:p14="http://schemas.microsoft.com/office/powerpoint/2010/main" val="1396512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864821" y="199267"/>
            <a:ext cx="8229600" cy="946207"/>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Testimonial</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698270" y="1446413"/>
            <a:ext cx="6741621" cy="4525963"/>
          </a:xfrm>
        </p:spPr>
        <p:txBody>
          <a:bodyPr>
            <a:normAutofit fontScale="62500" lnSpcReduction="20000"/>
          </a:bodyPr>
          <a:lstStyle/>
          <a:p>
            <a:pPr marL="457200" lvl="1" indent="0">
              <a:buNone/>
              <a:defRPr/>
            </a:pPr>
            <a:r>
              <a:rPr lang="en-US" altLang="en-US" dirty="0">
                <a:ea typeface="Open Sans"/>
                <a:cs typeface="Open Sans"/>
              </a:rPr>
              <a:t>The National Dental Practice Based Research Network (PBRN) started in 2005 with the goal of advancing knowledge of dental practice and ways to improve it. I joined the network both as a registered clinician and as a member of the American Association of Orthodontists PBRN committee with the goal of advancing the orthodontic specialty. It is an honor and a privilege to help foster the creation of - and engagement with - study initiatives that will allow the profession to deliver the best patient care. </a:t>
            </a:r>
            <a:r>
              <a:rPr lang="en-US" altLang="en-US" dirty="0">
                <a:solidFill>
                  <a:srgbClr val="FF0000"/>
                </a:solidFill>
                <a:ea typeface="Open Sans"/>
                <a:cs typeface="Open Sans"/>
              </a:rPr>
              <a:t>The “value add” of the PBRN is its ability to really get to the heart of the questions that we encounter in the real world of clinical practice. The PBRN infrastructure offers the missing piece to the puzzle that bridges the knowing-doing gap that we experience throughout our lifelong learning journeys. Most importantly, the orthodontic profession is rapidly evolving with an even more urgent need to understand and guide the current trends of our specialty so that we can continue to evolve in a meaningful way.</a:t>
            </a:r>
          </a:p>
          <a:p>
            <a:pPr marL="457200" lvl="1" indent="0">
              <a:buNone/>
              <a:defRPr/>
            </a:pPr>
            <a:endParaRPr lang="en-US" altLang="en-US" dirty="0">
              <a:ea typeface="Open Sans"/>
              <a:cs typeface="Open Sans"/>
            </a:endParaRPr>
          </a:p>
          <a:p>
            <a:pPr marL="457200" lvl="1" indent="0">
              <a:buNone/>
              <a:defRPr/>
            </a:pPr>
            <a:r>
              <a:rPr lang="en-US" altLang="en-US" dirty="0">
                <a:ea typeface="Open Sans"/>
                <a:cs typeface="Open Sans"/>
              </a:rPr>
              <a:t>The dental profession, and orthodontics specifically, is frequently ranked in the top five of all professions in the US (by US News and World Reports), making it more important that we collectively remain evidence-based through initiatives like the NIH Dental PBRN. With more than 7,000 dentists and hygienists in the network, the possibilities - to interrogate existing best practices and innovate for even better gold standards – are endless. And the PBRN allows us the most precious benefit, that of understanding any clinical problem through the diverse lenses and experiences that the pool of network practitioners offers. I like to think of our collective participation in the PBRN as literally ‘the gift that keeps giving’ – to our individual professional pursuits, and to the dental profession as a whole.</a:t>
            </a:r>
          </a:p>
          <a:p>
            <a:pPr marL="457200" lvl="1" indent="0">
              <a:buNone/>
              <a:defRPr/>
            </a:pPr>
            <a:endParaRPr lang="en-US" altLang="en-US" dirty="0">
              <a:ea typeface="Open Sans"/>
              <a:cs typeface="Open Sans"/>
            </a:endParaRPr>
          </a:p>
          <a:p>
            <a:pPr marL="457200" lvl="1" indent="0">
              <a:buNone/>
              <a:defRPr/>
            </a:pPr>
            <a:r>
              <a:rPr lang="en-US" altLang="en-US" dirty="0">
                <a:ea typeface="Open Sans"/>
                <a:cs typeface="Open Sans"/>
              </a:rPr>
              <a:t>Sylvia A. Frazier- Bowers, DDS, PhD</a:t>
            </a:r>
          </a:p>
          <a:p>
            <a:pPr marL="457200" lvl="1" indent="0">
              <a:buNone/>
              <a:defRPr/>
            </a:pPr>
            <a:r>
              <a:rPr lang="en-US" altLang="en-US" dirty="0">
                <a:ea typeface="Open Sans"/>
                <a:cs typeface="Open Sans"/>
              </a:rPr>
              <a:t>Chair, AAO-PBRN Committee</a:t>
            </a:r>
          </a:p>
          <a:p>
            <a:pPr marL="457200" lvl="1" indent="0">
              <a:buNone/>
              <a:defRPr/>
            </a:pPr>
            <a:r>
              <a:rPr lang="en-US" altLang="en-US" dirty="0">
                <a:ea typeface="Open Sans"/>
                <a:cs typeface="Open Sans"/>
              </a:rPr>
              <a:t>Associate Professor, UNC Orthodontics</a:t>
            </a:r>
          </a:p>
          <a:p>
            <a:pPr marL="457200" lvl="1" indent="0">
              <a:buNone/>
              <a:defRPr/>
            </a:pPr>
            <a:r>
              <a:rPr lang="en-US" altLang="en-US" dirty="0">
                <a:ea typeface="Open Sans"/>
                <a:cs typeface="Open Sans"/>
              </a:rPr>
              <a:t>Assistant Dean, Inclusive Excellence and Equity Initiatives</a:t>
            </a:r>
          </a:p>
          <a:p>
            <a:pPr marL="457200" lvl="1" indent="0">
              <a:buNone/>
              <a:defRPr/>
            </a:pPr>
            <a:r>
              <a:rPr lang="en-US" altLang="en-US" dirty="0">
                <a:ea typeface="Open Sans"/>
                <a:cs typeface="Open Sans"/>
              </a:rPr>
              <a:t>UNC-CH, Adams School of Dentistry</a:t>
            </a:r>
          </a:p>
          <a:p>
            <a:pPr>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20</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7772400" y="1446413"/>
            <a:ext cx="4156364" cy="3361851"/>
          </a:xfrm>
          <a:prstGeom prst="rect">
            <a:avLst/>
          </a:prstGeom>
        </p:spPr>
      </p:pic>
    </p:spTree>
    <p:extLst>
      <p:ext uri="{BB962C8B-B14F-4D97-AF65-F5344CB8AC3E}">
        <p14:creationId xmlns:p14="http://schemas.microsoft.com/office/powerpoint/2010/main" val="2685813288"/>
      </p:ext>
    </p:extLst>
  </p:cSld>
  <p:clrMapOvr>
    <a:masterClrMapping/>
  </p:clrMapOvr>
  <mc:AlternateContent xmlns:mc="http://schemas.openxmlformats.org/markup-compatibility/2006" xmlns:p14="http://schemas.microsoft.com/office/powerpoint/2010/main">
    <mc:Choice Requires="p14">
      <p:transition spd="slow" p14:dur="2000" advTm="5848"/>
    </mc:Choice>
    <mc:Fallback xmlns="">
      <p:transition spd="slow" advTm="584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823258" y="173230"/>
            <a:ext cx="8229600" cy="1140423"/>
          </a:xfrm>
        </p:spPr>
        <p:txBody>
          <a:bodyPr>
            <a:normAutofit/>
          </a:bodyPr>
          <a:lstStyle/>
          <a:p>
            <a:pPr algn="ctr"/>
            <a:r>
              <a:rPr lang="en-US" altLang="en-US" sz="5400" b="1" dirty="0">
                <a:solidFill>
                  <a:srgbClr val="C00000"/>
                </a:solidFill>
                <a:latin typeface="Calibri" panose="020F0502020204030204" pitchFamily="34" charset="0"/>
                <a:ea typeface="Open Sans"/>
                <a:cs typeface="Calibri" panose="020F0502020204030204" pitchFamily="34" charset="0"/>
              </a:rPr>
              <a:t>Testimonial</a:t>
            </a:r>
          </a:p>
        </p:txBody>
      </p:sp>
      <p:sp>
        <p:nvSpPr>
          <p:cNvPr id="13315" name="Content Placeholder 2">
            <a:extLst>
              <a:ext uri="{FF2B5EF4-FFF2-40B4-BE49-F238E27FC236}">
                <a16:creationId xmlns:a16="http://schemas.microsoft.com/office/drawing/2014/main" id="{DFD50A54-E2BF-4E26-A99C-BCADDB05D214}"/>
              </a:ext>
            </a:extLst>
          </p:cNvPr>
          <p:cNvSpPr>
            <a:spLocks noGrp="1"/>
          </p:cNvSpPr>
          <p:nvPr>
            <p:ph sz="half" idx="1"/>
          </p:nvPr>
        </p:nvSpPr>
        <p:spPr>
          <a:xfrm>
            <a:off x="730135" y="1512556"/>
            <a:ext cx="6683432" cy="4525963"/>
          </a:xfrm>
        </p:spPr>
        <p:txBody>
          <a:bodyPr>
            <a:normAutofit fontScale="85000" lnSpcReduction="20000"/>
          </a:bodyPr>
          <a:lstStyle/>
          <a:p>
            <a:pPr marL="0" marR="0" indent="0">
              <a:lnSpc>
                <a:spcPct val="107000"/>
              </a:lnSpc>
              <a:spcBef>
                <a:spcPts val="0"/>
              </a:spcBef>
              <a:spcAft>
                <a:spcPts val="800"/>
              </a:spcAft>
              <a:buNone/>
            </a:pPr>
            <a:r>
              <a:rPr lang="en-US" dirty="0">
                <a:latin typeface="Calibri" panose="020F0502020204030204" pitchFamily="34" charset="0"/>
                <a:ea typeface="Calibri" panose="020F0502020204030204" pitchFamily="34" charset="0"/>
                <a:cs typeface="Times New Roman" panose="02020603050405020304" pitchFamily="18" charset="0"/>
              </a:rPr>
              <a:t>My name is Soumya Padala and I am an attending Craniofacial Orthodontist collaborating with teams at Rush Medical University, University of Chicago and Advocate Medical Group in the Chicagoland area.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Providing orthodontic care to patients with craniofacial anomalies is extremely challenging due to associated medical conditions. Further, lack of adequate research and consensus amongst providers nationally and globally has led to diverse protocols. It is heartening to observe that the National Dental Practice-Based Research Network is developing a Unique Population Node on Cleft Lip/Palate. Participating in practice-based research will allow us to pool our data together to assess outcomes and develop evidence-based clinical practice guidelines, thereby significantly improving treatment outcomes</a:t>
            </a:r>
            <a:r>
              <a:rPr lang="en-US" dirty="0">
                <a:latin typeface="Calibri" panose="020F0502020204030204" pitchFamily="34" charset="0"/>
                <a:ea typeface="Calibri" panose="020F0502020204030204" pitchFamily="34" charset="0"/>
                <a:cs typeface="Times New Roman" panose="02020603050405020304" pitchFamily="18" charset="0"/>
              </a:rPr>
              <a:t>. I have joined the Network as a practitioner delivering Cleft and Craniofacial care. I look forward to participating in studies focusing on cleft and craniofacial anomalies that will be done through the National Dental PBRN. </a:t>
            </a:r>
          </a:p>
          <a:p>
            <a:pPr marL="0" marR="0" indent="0">
              <a:lnSpc>
                <a:spcPct val="107000"/>
              </a:lnSpc>
              <a:spcBef>
                <a:spcPts val="0"/>
              </a:spcBef>
              <a:spcAft>
                <a:spcPts val="800"/>
              </a:spcAft>
              <a:buNone/>
            </a:pPr>
            <a:r>
              <a:rPr lang="en-US" dirty="0">
                <a:latin typeface="Calibri" panose="020F0502020204030204" pitchFamily="34" charset="0"/>
                <a:ea typeface="Calibri" panose="020F0502020204030204" pitchFamily="34" charset="0"/>
                <a:cs typeface="Times New Roman" panose="02020603050405020304" pitchFamily="18" charset="0"/>
              </a:rPr>
              <a:t>Sincerely,</a:t>
            </a:r>
          </a:p>
          <a:p>
            <a:pPr marL="0" marR="0" indent="0">
              <a:lnSpc>
                <a:spcPct val="107000"/>
              </a:lnSpc>
              <a:spcBef>
                <a:spcPts val="0"/>
              </a:spcBef>
              <a:spcAft>
                <a:spcPts val="800"/>
              </a:spcAft>
              <a:buNone/>
            </a:pPr>
            <a:r>
              <a:rPr lang="en-US" dirty="0">
                <a:solidFill>
                  <a:srgbClr val="000000"/>
                </a:solidFill>
                <a:latin typeface="Calibri" panose="020F0502020204030204" pitchFamily="34" charset="0"/>
                <a:ea typeface="Times New Roman" panose="02020603050405020304" pitchFamily="18" charset="0"/>
              </a:rPr>
              <a:t>Soumya Padala  BDS,MDS,MS</a:t>
            </a:r>
            <a:endParaRPr lang="en-US" sz="32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en-US" dirty="0">
                <a:solidFill>
                  <a:srgbClr val="000000"/>
                </a:solidFill>
                <a:latin typeface="Calibri" panose="020F0502020204030204" pitchFamily="34" charset="0"/>
                <a:ea typeface="Times New Roman" panose="02020603050405020304" pitchFamily="18" charset="0"/>
              </a:rPr>
              <a:t>Assistant Professor and Director Of Orthodontics </a:t>
            </a:r>
            <a:endParaRPr lang="en-US" sz="32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en-US" dirty="0">
                <a:solidFill>
                  <a:srgbClr val="000000"/>
                </a:solidFill>
                <a:latin typeface="Calibri" panose="020F0502020204030204" pitchFamily="34" charset="0"/>
                <a:ea typeface="Times New Roman" panose="02020603050405020304" pitchFamily="18" charset="0"/>
              </a:rPr>
              <a:t>Department of Surgery, Division of Plastic Surgery and Reconstruction </a:t>
            </a:r>
            <a:endParaRPr lang="en-US" sz="32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en-US" dirty="0">
                <a:solidFill>
                  <a:srgbClr val="000000"/>
                </a:solidFill>
                <a:latin typeface="Calibri" panose="020F0502020204030204" pitchFamily="34" charset="0"/>
                <a:ea typeface="Times New Roman" panose="02020603050405020304" pitchFamily="18" charset="0"/>
              </a:rPr>
              <a:t>Rush University Medical Center</a:t>
            </a:r>
            <a:endParaRPr lang="en-US" sz="32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en-US" dirty="0">
                <a:solidFill>
                  <a:srgbClr val="000000"/>
                </a:solidFill>
                <a:latin typeface="Calibri" panose="020F0502020204030204" pitchFamily="34" charset="0"/>
                <a:ea typeface="Times New Roman" panose="02020603050405020304" pitchFamily="18" charset="0"/>
              </a:rPr>
              <a:t>1725 W. Harrison St., Suite 425</a:t>
            </a:r>
            <a:endParaRPr lang="en-US" sz="32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en-US" dirty="0">
                <a:solidFill>
                  <a:srgbClr val="000000"/>
                </a:solidFill>
                <a:latin typeface="Calibri" panose="020F0502020204030204" pitchFamily="34" charset="0"/>
                <a:ea typeface="Times New Roman" panose="02020603050405020304" pitchFamily="18" charset="0"/>
              </a:rPr>
              <a:t>Chicago, IL 60612</a:t>
            </a:r>
            <a:endParaRPr lang="en-US" sz="3200" dirty="0">
              <a:latin typeface="Times New Roman" panose="02020603050405020304" pitchFamily="18" charset="0"/>
              <a:ea typeface="Times New Roman" panose="02020603050405020304" pitchFamily="18" charset="0"/>
            </a:endParaRPr>
          </a:p>
          <a:p>
            <a:pPr>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a:p>
            <a:pPr>
              <a:defRPr/>
            </a:pPr>
            <a:endParaRPr lang="en-US" altLang="en-US" dirty="0">
              <a:latin typeface="Open Sans"/>
              <a:ea typeface="Open Sans"/>
              <a:cs typeface="Open Sans"/>
            </a:endParaRPr>
          </a:p>
        </p:txBody>
      </p:sp>
      <p:sp>
        <p:nvSpPr>
          <p:cNvPr id="47109" name="Slide Number Placeholder 5"/>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430D9824-9A32-41C5-A3A7-3DDA7B065DD6}"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21</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8126" y="1512556"/>
            <a:ext cx="4423161" cy="3317138"/>
          </a:xfrm>
          <a:prstGeom prst="rect">
            <a:avLst/>
          </a:prstGeom>
        </p:spPr>
      </p:pic>
    </p:spTree>
    <p:extLst>
      <p:ext uri="{BB962C8B-B14F-4D97-AF65-F5344CB8AC3E}">
        <p14:creationId xmlns:p14="http://schemas.microsoft.com/office/powerpoint/2010/main" val="1308938198"/>
      </p:ext>
    </p:extLst>
  </p:cSld>
  <p:clrMapOvr>
    <a:masterClrMapping/>
  </p:clrMapOvr>
  <mc:AlternateContent xmlns:mc="http://schemas.openxmlformats.org/markup-compatibility/2006" xmlns:p14="http://schemas.microsoft.com/office/powerpoint/2010/main">
    <mc:Choice Requires="p14">
      <p:transition spd="slow" p14:dur="2000" advTm="1048"/>
    </mc:Choice>
    <mc:Fallback xmlns="">
      <p:transition spd="slow" advTm="104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3"/>
          <p:cNvSpPr txBox="1">
            <a:spLocks noChangeArrowheads="1"/>
          </p:cNvSpPr>
          <p:nvPr/>
        </p:nvSpPr>
        <p:spPr bwMode="auto">
          <a:xfrm>
            <a:off x="3275410" y="1812131"/>
            <a:ext cx="58102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b="1">
                <a:solidFill>
                  <a:srgbClr val="336600"/>
                </a:solidFill>
                <a:latin typeface="Arial" pitchFamily="34" charset="0"/>
                <a:cs typeface="Arial" pitchFamily="34" charset="0"/>
              </a:defRPr>
            </a:lvl1pPr>
            <a:lvl2pPr marL="742950" indent="-285750" eaLnBrk="0" hangingPunct="0">
              <a:defRPr sz="2400" b="1">
                <a:solidFill>
                  <a:srgbClr val="336600"/>
                </a:solidFill>
                <a:latin typeface="Arial" pitchFamily="34" charset="0"/>
                <a:cs typeface="Arial" pitchFamily="34" charset="0"/>
              </a:defRPr>
            </a:lvl2pPr>
            <a:lvl3pPr marL="1143000" indent="-228600" eaLnBrk="0" hangingPunct="0">
              <a:defRPr sz="2400" b="1">
                <a:solidFill>
                  <a:srgbClr val="336600"/>
                </a:solidFill>
                <a:latin typeface="Arial" pitchFamily="34" charset="0"/>
                <a:cs typeface="Arial" pitchFamily="34" charset="0"/>
              </a:defRPr>
            </a:lvl3pPr>
            <a:lvl4pPr marL="1600200" indent="-228600" eaLnBrk="0" hangingPunct="0">
              <a:defRPr sz="2400" b="1">
                <a:solidFill>
                  <a:srgbClr val="336600"/>
                </a:solidFill>
                <a:latin typeface="Arial" pitchFamily="34" charset="0"/>
                <a:cs typeface="Arial" pitchFamily="34" charset="0"/>
              </a:defRPr>
            </a:lvl4pPr>
            <a:lvl5pPr marL="2057400" indent="-228600" eaLnBrk="0" hangingPunct="0">
              <a:defRPr sz="2400" b="1">
                <a:solidFill>
                  <a:srgbClr val="336600"/>
                </a:solidFill>
                <a:latin typeface="Arial" pitchFamily="34" charset="0"/>
                <a:cs typeface="Arial" pitchFamily="34" charset="0"/>
              </a:defRPr>
            </a:lvl5pPr>
            <a:lvl6pPr marL="2514600" indent="-228600" eaLnBrk="0" fontAlgn="base" hangingPunct="0">
              <a:spcBef>
                <a:spcPct val="0"/>
              </a:spcBef>
              <a:spcAft>
                <a:spcPct val="0"/>
              </a:spcAft>
              <a:defRPr sz="2400" b="1">
                <a:solidFill>
                  <a:srgbClr val="336600"/>
                </a:solidFill>
                <a:latin typeface="Arial" pitchFamily="34" charset="0"/>
                <a:cs typeface="Arial" pitchFamily="34" charset="0"/>
              </a:defRPr>
            </a:lvl6pPr>
            <a:lvl7pPr marL="2971800" indent="-228600" eaLnBrk="0" fontAlgn="base" hangingPunct="0">
              <a:spcBef>
                <a:spcPct val="0"/>
              </a:spcBef>
              <a:spcAft>
                <a:spcPct val="0"/>
              </a:spcAft>
              <a:defRPr sz="2400" b="1">
                <a:solidFill>
                  <a:srgbClr val="336600"/>
                </a:solidFill>
                <a:latin typeface="Arial" pitchFamily="34" charset="0"/>
                <a:cs typeface="Arial" pitchFamily="34" charset="0"/>
              </a:defRPr>
            </a:lvl7pPr>
            <a:lvl8pPr marL="3429000" indent="-228600" eaLnBrk="0" fontAlgn="base" hangingPunct="0">
              <a:spcBef>
                <a:spcPct val="0"/>
              </a:spcBef>
              <a:spcAft>
                <a:spcPct val="0"/>
              </a:spcAft>
              <a:defRPr sz="2400" b="1">
                <a:solidFill>
                  <a:srgbClr val="336600"/>
                </a:solidFill>
                <a:latin typeface="Arial" pitchFamily="34" charset="0"/>
                <a:cs typeface="Arial" pitchFamily="34" charset="0"/>
              </a:defRPr>
            </a:lvl8pPr>
            <a:lvl9pPr marL="3886200" indent="-228600" eaLnBrk="0" fontAlgn="base" hangingPunct="0">
              <a:spcBef>
                <a:spcPct val="0"/>
              </a:spcBef>
              <a:spcAft>
                <a:spcPct val="0"/>
              </a:spcAft>
              <a:defRPr sz="2400" b="1">
                <a:solidFill>
                  <a:srgbClr val="336600"/>
                </a:solidFill>
                <a:latin typeface="Arial" pitchFamily="34" charset="0"/>
                <a:cs typeface="Arial" pitchFamily="34" charset="0"/>
              </a:defRPr>
            </a:lvl9pPr>
          </a:lstStyle>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a:p>
            <a:pPr marL="342900" marR="0" lvl="0" indent="-342900" algn="l" defTabSz="685800" rtl="0" eaLnBrk="0" fontAlgn="auto" latinLnBrk="0" hangingPunct="0">
              <a:lnSpc>
                <a:spcPct val="100000"/>
              </a:lnSpc>
              <a:spcBef>
                <a:spcPts val="0"/>
              </a:spcBef>
              <a:spcAft>
                <a:spcPts val="0"/>
              </a:spcAft>
              <a:buClrTx/>
              <a:buSzTx/>
              <a:buFontTx/>
              <a:buNone/>
              <a:tabLst/>
              <a:defRPr/>
            </a:pPr>
            <a:endParaRPr kumimoji="0" lang="en-US" altLang="en-US" sz="1800" b="1"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
        <p:nvSpPr>
          <p:cNvPr id="31747" name="Text Box 5"/>
          <p:cNvSpPr txBox="1">
            <a:spLocks noChangeArrowheads="1"/>
          </p:cNvSpPr>
          <p:nvPr/>
        </p:nvSpPr>
        <p:spPr bwMode="auto">
          <a:xfrm>
            <a:off x="2667001" y="1428752"/>
            <a:ext cx="6746033" cy="4408899"/>
          </a:xfrm>
          <a:prstGeom prst="rect">
            <a:avLst/>
          </a:prstGeom>
          <a:noFill/>
          <a:ln>
            <a:noFill/>
          </a:ln>
        </p:spPr>
        <p:txBody>
          <a:bodyPr wrap="square">
            <a:spAutoFit/>
          </a:bodyPr>
          <a:lstStyle>
            <a:lvl1pPr eaLnBrk="0" hangingPunct="0">
              <a:defRPr sz="2400" b="1">
                <a:solidFill>
                  <a:srgbClr val="336600"/>
                </a:solidFill>
                <a:latin typeface="Arial" pitchFamily="34" charset="0"/>
              </a:defRPr>
            </a:lvl1pPr>
            <a:lvl2pPr marL="742950" indent="-285750" eaLnBrk="0" hangingPunct="0">
              <a:defRPr sz="2400" b="1">
                <a:solidFill>
                  <a:srgbClr val="336600"/>
                </a:solidFill>
                <a:latin typeface="Arial" pitchFamily="34" charset="0"/>
              </a:defRPr>
            </a:lvl2pPr>
            <a:lvl3pPr marL="1143000" indent="-228600" eaLnBrk="0" hangingPunct="0">
              <a:defRPr sz="2400" b="1">
                <a:solidFill>
                  <a:srgbClr val="336600"/>
                </a:solidFill>
                <a:latin typeface="Arial" pitchFamily="34" charset="0"/>
              </a:defRPr>
            </a:lvl3pPr>
            <a:lvl4pPr marL="1600200" indent="-228600" eaLnBrk="0" hangingPunct="0">
              <a:defRPr sz="2400" b="1">
                <a:solidFill>
                  <a:srgbClr val="336600"/>
                </a:solidFill>
                <a:latin typeface="Arial" pitchFamily="34" charset="0"/>
              </a:defRPr>
            </a:lvl4pPr>
            <a:lvl5pPr marL="2057400" indent="-228600" eaLnBrk="0" hangingPunct="0">
              <a:defRPr sz="2400" b="1">
                <a:solidFill>
                  <a:srgbClr val="336600"/>
                </a:solidFill>
                <a:latin typeface="Arial" pitchFamily="34" charset="0"/>
              </a:defRPr>
            </a:lvl5pPr>
            <a:lvl6pPr marL="2514600" indent="-228600" algn="ctr" eaLnBrk="0" fontAlgn="base" hangingPunct="0">
              <a:spcBef>
                <a:spcPct val="0"/>
              </a:spcBef>
              <a:spcAft>
                <a:spcPct val="0"/>
              </a:spcAft>
              <a:defRPr sz="2400" b="1">
                <a:solidFill>
                  <a:srgbClr val="336600"/>
                </a:solidFill>
                <a:latin typeface="Arial" pitchFamily="34" charset="0"/>
              </a:defRPr>
            </a:lvl6pPr>
            <a:lvl7pPr marL="2971800" indent="-228600" algn="ctr" eaLnBrk="0" fontAlgn="base" hangingPunct="0">
              <a:spcBef>
                <a:spcPct val="0"/>
              </a:spcBef>
              <a:spcAft>
                <a:spcPct val="0"/>
              </a:spcAft>
              <a:defRPr sz="2400" b="1">
                <a:solidFill>
                  <a:srgbClr val="336600"/>
                </a:solidFill>
                <a:latin typeface="Arial" pitchFamily="34" charset="0"/>
              </a:defRPr>
            </a:lvl7pPr>
            <a:lvl8pPr marL="3429000" indent="-228600" algn="ctr" eaLnBrk="0" fontAlgn="base" hangingPunct="0">
              <a:spcBef>
                <a:spcPct val="0"/>
              </a:spcBef>
              <a:spcAft>
                <a:spcPct val="0"/>
              </a:spcAft>
              <a:defRPr sz="2400" b="1">
                <a:solidFill>
                  <a:srgbClr val="336600"/>
                </a:solidFill>
                <a:latin typeface="Arial" pitchFamily="34" charset="0"/>
              </a:defRPr>
            </a:lvl8pPr>
            <a:lvl9pPr marL="3886200" indent="-228600" algn="ctr" eaLnBrk="0" fontAlgn="base" hangingPunct="0">
              <a:spcBef>
                <a:spcPct val="0"/>
              </a:spcBef>
              <a:spcAft>
                <a:spcPct val="0"/>
              </a:spcAft>
              <a:defRPr sz="2400" b="1">
                <a:solidFill>
                  <a:srgbClr val="336600"/>
                </a:solidFill>
                <a:latin typeface="Arial" pitchFamily="34" charset="0"/>
              </a:defRPr>
            </a:lvl9pPr>
          </a:lstStyle>
          <a:p>
            <a:pPr marL="173831" marR="0" lvl="0" indent="-173831" algn="r" defTabSz="685800" rtl="0" eaLnBrk="0" fontAlgn="auto" latinLnBrk="0" hangingPunct="0">
              <a:lnSpc>
                <a:spcPct val="100000"/>
              </a:lnSpc>
              <a:spcBef>
                <a:spcPts val="0"/>
              </a:spcBef>
              <a:spcAft>
                <a:spcPts val="0"/>
              </a:spcAft>
              <a:buClrTx/>
              <a:buSzTx/>
              <a:buFont typeface="Arial" pitchFamily="34" charset="0"/>
              <a:buChar char="•"/>
              <a:tabLst/>
              <a:defRPr/>
            </a:pPr>
            <a:endParaRPr kumimoji="0" lang="en-US" sz="1200" b="0"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a:p>
            <a:pPr marL="173831" marR="0" lvl="0" indent="-173831" algn="r" defTabSz="685800" rtl="0" eaLnBrk="0" fontAlgn="auto" latinLnBrk="0" hangingPunct="0">
              <a:lnSpc>
                <a:spcPct val="100000"/>
              </a:lnSpc>
              <a:spcBef>
                <a:spcPts val="0"/>
              </a:spcBef>
              <a:spcAft>
                <a:spcPts val="270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Arial Rounded MT Bold" pitchFamily="34" charset="0"/>
              <a:ea typeface="+mn-ea"/>
              <a:cs typeface="Calibri" pitchFamily="34" charset="0"/>
            </a:endParaRPr>
          </a:p>
          <a:p>
            <a:pPr marL="173831" marR="0" lvl="0" indent="-173831" algn="r" defTabSz="685800" rtl="0" eaLnBrk="0" fontAlgn="auto" latinLnBrk="0" hangingPunct="0">
              <a:lnSpc>
                <a:spcPct val="100000"/>
              </a:lnSpc>
              <a:spcBef>
                <a:spcPts val="0"/>
              </a:spcBef>
              <a:spcAft>
                <a:spcPts val="270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It’s</a:t>
            </a:r>
            <a:r>
              <a:rPr kumimoji="0" lang="en-US" sz="1350" b="1" i="0" u="none" strike="noStrike" kern="1200" cap="none" spc="0" normalizeH="0" baseline="0" noProof="0" dirty="0">
                <a:ln>
                  <a:noFill/>
                </a:ln>
                <a:solidFill>
                  <a:prstClr val="white"/>
                </a:solidFill>
                <a:effectLst/>
                <a:uLnTx/>
                <a:uFillTx/>
                <a:latin typeface="Ebrima" panose="02000000000000000000" pitchFamily="2" charset="0"/>
                <a:ea typeface="Ebrima" panose="02000000000000000000" pitchFamily="2" charset="0"/>
                <a:cs typeface="Ebrima" panose="02000000000000000000" pitchFamily="2" charset="0"/>
              </a:rPr>
              <a:t> </a:t>
            </a:r>
            <a:r>
              <a:rPr kumimoji="0" lang="en-US" sz="1350" b="1" i="0"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FREE</a:t>
            </a:r>
          </a:p>
          <a:p>
            <a:pPr marL="173831" marR="0" lvl="0" indent="-173831" algn="r" defTabSz="685800" rtl="0" eaLnBrk="0" fontAlgn="auto" latinLnBrk="0" hangingPunct="0">
              <a:lnSpc>
                <a:spcPct val="100000"/>
              </a:lnSpc>
              <a:spcBef>
                <a:spcPts val="0"/>
              </a:spcBef>
              <a:spcAft>
                <a:spcPts val="270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Receive </a:t>
            </a:r>
            <a:r>
              <a:rPr kumimoji="0" lang="en-US" sz="1350" b="1" i="0"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RESEARCH INFORMATION </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that is </a:t>
            </a:r>
            <a:r>
              <a:rPr kumimoji="0" lang="en-US" sz="1350" b="1" i="0" u="none" strike="noStrike" kern="1200" cap="none" spc="0" normalizeH="0" baseline="0" noProof="0" dirty="0">
                <a:ln>
                  <a:noFill/>
                </a:ln>
                <a:solidFill>
                  <a:srgbClr val="B40000"/>
                </a:solidFill>
                <a:effectLst/>
                <a:uLnTx/>
                <a:uFillTx/>
                <a:latin typeface="Ebrima" panose="02000000000000000000" pitchFamily="2" charset="0"/>
                <a:ea typeface="Ebrima" panose="02000000000000000000" pitchFamily="2" charset="0"/>
                <a:cs typeface="Ebrima" panose="02000000000000000000" pitchFamily="2" charset="0"/>
              </a:rPr>
              <a:t>FREE FROM BIAS </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and </a:t>
            </a:r>
            <a:r>
              <a:rPr kumimoji="0" lang="en-US" sz="1350" b="1" i="0" u="none" strike="noStrike" kern="1200" cap="none" spc="0" normalizeH="0" baseline="0" noProof="0" dirty="0">
                <a:ln>
                  <a:noFill/>
                </a:ln>
                <a:solidFill>
                  <a:srgbClr val="B40000"/>
                </a:solidFill>
                <a:effectLst/>
                <a:uLnTx/>
                <a:uFillTx/>
                <a:latin typeface="Ebrima" panose="02000000000000000000" pitchFamily="2" charset="0"/>
                <a:ea typeface="Ebrima" panose="02000000000000000000" pitchFamily="2" charset="0"/>
                <a:cs typeface="Ebrima" panose="02000000000000000000" pitchFamily="2" charset="0"/>
              </a:rPr>
              <a:t>BASED ON EVIDENCE</a:t>
            </a:r>
          </a:p>
          <a:p>
            <a:pPr marL="173831" marR="0" lvl="0" indent="-173831" algn="r" defTabSz="685800" rtl="0" eaLnBrk="0" fontAlgn="auto" latinLnBrk="0" hangingPunct="0">
              <a:lnSpc>
                <a:spcPct val="100000"/>
              </a:lnSpc>
              <a:spcBef>
                <a:spcPts val="0"/>
              </a:spcBef>
              <a:spcAft>
                <a:spcPts val="270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Participate in studies </a:t>
            </a:r>
            <a:r>
              <a:rPr kumimoji="0" lang="en-US" sz="1350" b="1" i="0"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RELEVANT</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 to </a:t>
            </a:r>
            <a:r>
              <a:rPr kumimoji="0" lang="en-US" sz="1350" b="1" i="1"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you</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 and </a:t>
            </a:r>
            <a:r>
              <a:rPr kumimoji="0" lang="en-US" sz="1350" b="1" i="1"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your patients</a:t>
            </a:r>
          </a:p>
          <a:p>
            <a:pPr marL="173831" marR="0" lvl="0" indent="-173831" algn="r" defTabSz="685800" rtl="0" eaLnBrk="0" fontAlgn="auto" latinLnBrk="0" hangingPunct="0">
              <a:lnSpc>
                <a:spcPct val="100000"/>
              </a:lnSpc>
              <a:spcBef>
                <a:spcPts val="0"/>
              </a:spcBef>
              <a:spcAft>
                <a:spcPts val="270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Continuing Education </a:t>
            </a:r>
            <a:r>
              <a:rPr kumimoji="0" lang="en-US" sz="1350" b="1" i="0"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(CE) </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credits</a:t>
            </a:r>
          </a:p>
          <a:p>
            <a:pPr marL="173831" marR="0" lvl="0" indent="-173831" algn="r" defTabSz="685800" rtl="0" eaLnBrk="0" fontAlgn="auto" latinLnBrk="0" hangingPunct="0">
              <a:lnSpc>
                <a:spcPct val="100000"/>
              </a:lnSpc>
              <a:spcBef>
                <a:spcPts val="0"/>
              </a:spcBef>
              <a:spcAft>
                <a:spcPts val="2700"/>
              </a:spcAft>
              <a:buClrTx/>
              <a:buSzTx/>
              <a:buFontTx/>
              <a:buNone/>
              <a:tabLst/>
              <a:defRPr/>
            </a:pPr>
            <a:r>
              <a:rPr kumimoji="0" lang="en-US" sz="1350" b="1" i="0"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COLLEGIAL INTERACTIONS </a:t>
            </a:r>
            <a:r>
              <a:rPr kumimoji="0" lang="en-US" sz="1350" b="1"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with fellow research network members</a:t>
            </a:r>
          </a:p>
          <a:p>
            <a:pPr marL="173831" marR="0" lvl="0" indent="-173831" algn="r" defTabSz="685800" rtl="0" eaLnBrk="0" fontAlgn="auto" latinLnBrk="0" hangingPunct="0">
              <a:lnSpc>
                <a:spcPct val="100000"/>
              </a:lnSpc>
              <a:spcBef>
                <a:spcPts val="0"/>
              </a:spcBef>
              <a:spcAft>
                <a:spcPts val="1800"/>
              </a:spcAft>
              <a:buClrTx/>
              <a:buSzTx/>
              <a:buFontTx/>
              <a:buNone/>
              <a:tabLst/>
              <a:defRPr/>
            </a:pPr>
            <a:endParaRPr kumimoji="0" lang="en-US" sz="1350" b="0" i="0" u="none" strike="noStrike" kern="1200" cap="none" spc="0" normalizeH="0" baseline="0" noProof="0" dirty="0">
              <a:ln>
                <a:noFill/>
              </a:ln>
              <a:solidFill>
                <a:srgbClr val="4F81BD">
                  <a:lumMod val="20000"/>
                  <a:lumOff val="80000"/>
                </a:srgbClr>
              </a:solidFill>
              <a:effectLst/>
              <a:uLnTx/>
              <a:uFillTx/>
              <a:latin typeface="Arial Rounded MT Bold" pitchFamily="34" charset="0"/>
              <a:ea typeface="+mn-ea"/>
              <a:cs typeface="Calibri"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36600"/>
              </a:solidFill>
              <a:effectLst/>
              <a:uLnTx/>
              <a:uFillTx/>
              <a:latin typeface="Arial" pitchFamily="34" charset="0"/>
              <a:ea typeface="+mn-ea"/>
              <a:cs typeface="+mn-cs"/>
            </a:endParaRPr>
          </a:p>
        </p:txBody>
      </p:sp>
      <p:sp>
        <p:nvSpPr>
          <p:cNvPr id="45061" name="Slide Number Placeholder 4"/>
          <p:cNvSpPr>
            <a:spLocks noGrp="1"/>
          </p:cNvSpPr>
          <p:nvPr>
            <p:ph type="sldNum" sz="quarter" idx="12"/>
          </p:nvPr>
        </p:nvSpPr>
        <p:spPr>
          <a:ln>
            <a:miter lim="800000"/>
            <a:headEnd/>
            <a:tailEnd/>
          </a:ln>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3DD89AF-FAE0-4B22-A331-219A82EAE34C}" type="slidenum">
              <a:rPr kumimoji="0" lang="en-US" sz="9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p:cNvSpPr txBox="1"/>
          <p:nvPr/>
        </p:nvSpPr>
        <p:spPr>
          <a:xfrm>
            <a:off x="2888327" y="733849"/>
            <a:ext cx="4160865" cy="1015663"/>
          </a:xfrm>
          <a:prstGeom prst="rect">
            <a:avLst/>
          </a:prstGeom>
          <a:no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So, why should 	</a:t>
            </a:r>
            <a:r>
              <a:rPr kumimoji="0" lang="en-US" sz="3000" b="0" i="1" u="none" strike="noStrike" kern="1200" cap="none" spc="0" normalizeH="0" baseline="0" noProof="0" dirty="0">
                <a:ln>
                  <a:noFill/>
                </a:ln>
                <a:solidFill>
                  <a:srgbClr val="A80000"/>
                </a:solidFill>
                <a:effectLst/>
                <a:uLnTx/>
                <a:uFillTx/>
                <a:latin typeface="Ebrima" panose="02000000000000000000" pitchFamily="2" charset="0"/>
                <a:ea typeface="Ebrima" panose="02000000000000000000" pitchFamily="2" charset="0"/>
                <a:cs typeface="Ebrima" panose="02000000000000000000" pitchFamily="2" charset="0"/>
              </a:rPr>
              <a:t>YOU</a:t>
            </a:r>
            <a:r>
              <a:rPr kumimoji="0" lang="en-US" sz="3000" b="0" i="0" u="none" strike="noStrike" kern="1200" cap="none" spc="0" normalizeH="0" baseline="0" noProof="0" dirty="0">
                <a:ln>
                  <a:noFill/>
                </a:ln>
                <a:solidFill>
                  <a:prstClr val="white"/>
                </a:solidFill>
                <a:effectLst/>
                <a:uLnTx/>
                <a:uFillTx/>
                <a:latin typeface="Ebrima" panose="02000000000000000000" pitchFamily="2" charset="0"/>
                <a:ea typeface="Ebrima" panose="02000000000000000000" pitchFamily="2" charset="0"/>
                <a:cs typeface="Ebrima" panose="02000000000000000000" pitchFamily="2" charset="0"/>
              </a:rPr>
              <a:t>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Ebrima" panose="02000000000000000000" pitchFamily="2" charset="0"/>
                <a:ea typeface="Ebrima" panose="02000000000000000000" pitchFamily="2" charset="0"/>
                <a:cs typeface="Ebrima" panose="02000000000000000000" pitchFamily="2" charset="0"/>
              </a:rPr>
              <a:t>join the network?</a:t>
            </a:r>
          </a:p>
        </p:txBody>
      </p:sp>
    </p:spTree>
    <p:extLst>
      <p:ext uri="{BB962C8B-B14F-4D97-AF65-F5344CB8AC3E}">
        <p14:creationId xmlns:p14="http://schemas.microsoft.com/office/powerpoint/2010/main" val="3739236502"/>
      </p:ext>
    </p:extLst>
  </p:cSld>
  <p:clrMapOvr>
    <a:masterClrMapping/>
  </p:clrMapOvr>
  <mc:AlternateContent xmlns:mc="http://schemas.openxmlformats.org/markup-compatibility/2006" xmlns:p14="http://schemas.microsoft.com/office/powerpoint/2010/main">
    <mc:Choice Requires="p14">
      <p:transition spd="slow" p14:dur="2000" advTm="19472"/>
    </mc:Choice>
    <mc:Fallback xmlns="">
      <p:transition spd="slow" advTm="19472"/>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CE9A5D8-CE2B-4A2A-A65C-07382CBB4007}" type="slidenum">
              <a:rPr kumimoji="0" lang="en-US" sz="9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3" name="Picture 2"/>
          <p:cNvPicPr>
            <a:picLocks noChangeAspect="1"/>
          </p:cNvPicPr>
          <p:nvPr/>
        </p:nvPicPr>
        <p:blipFill>
          <a:blip r:embed="rId4"/>
          <a:stretch>
            <a:fillRect/>
          </a:stretch>
        </p:blipFill>
        <p:spPr>
          <a:xfrm>
            <a:off x="2667000" y="1400263"/>
            <a:ext cx="6858000" cy="3600968"/>
          </a:xfrm>
          <a:prstGeom prst="rect">
            <a:avLst/>
          </a:prstGeom>
        </p:spPr>
      </p:pic>
      <p:sp>
        <p:nvSpPr>
          <p:cNvPr id="4" name="Rectangle 3"/>
          <p:cNvSpPr/>
          <p:nvPr/>
        </p:nvSpPr>
        <p:spPr>
          <a:xfrm>
            <a:off x="1928554" y="227687"/>
            <a:ext cx="9144000" cy="707886"/>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en-US" sz="4000" b="0" i="0" u="none" strike="noStrike" kern="1200" cap="none" spc="0" normalizeH="0" baseline="0" noProof="0" dirty="0">
                <a:ln>
                  <a:noFill/>
                </a:ln>
                <a:solidFill>
                  <a:srgbClr val="44546A">
                    <a:lumMod val="60000"/>
                    <a:lumOff val="40000"/>
                  </a:srgbClr>
                </a:solidFill>
                <a:effectLst/>
                <a:uLnTx/>
                <a:uFillTx/>
                <a:latin typeface="Ebrima" panose="02000000000000000000" pitchFamily="2" charset="0"/>
                <a:ea typeface="Ebrima" panose="02000000000000000000" pitchFamily="2" charset="0"/>
                <a:cs typeface="Ebrima" panose="02000000000000000000" pitchFamily="2" charset="0"/>
              </a:rPr>
              <a:t>https://nationaldentalpbrn.org</a:t>
            </a:r>
          </a:p>
        </p:txBody>
      </p:sp>
      <p:sp>
        <p:nvSpPr>
          <p:cNvPr id="5" name="Right Arrow 4"/>
          <p:cNvSpPr/>
          <p:nvPr/>
        </p:nvSpPr>
        <p:spPr>
          <a:xfrm flipH="1">
            <a:off x="9089081" y="4461348"/>
            <a:ext cx="386675" cy="408563"/>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p:cNvSpPr/>
          <p:nvPr/>
        </p:nvSpPr>
        <p:spPr>
          <a:xfrm>
            <a:off x="2816564" y="5138186"/>
            <a:ext cx="6558875" cy="30008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The enrollment consists of a questionnaire with 24 questions.</a:t>
            </a:r>
          </a:p>
        </p:txBody>
      </p:sp>
    </p:spTree>
    <p:custDataLst>
      <p:tags r:id="rId1"/>
    </p:custDataLst>
    <p:extLst>
      <p:ext uri="{BB962C8B-B14F-4D97-AF65-F5344CB8AC3E}">
        <p14:creationId xmlns:p14="http://schemas.microsoft.com/office/powerpoint/2010/main" val="1500080560"/>
      </p:ext>
    </p:extLst>
  </p:cSld>
  <p:clrMapOvr>
    <a:masterClrMapping/>
  </p:clrMapOvr>
  <mc:AlternateContent xmlns:mc="http://schemas.openxmlformats.org/markup-compatibility/2006" xmlns:p14="http://schemas.microsoft.com/office/powerpoint/2010/main">
    <mc:Choice Requires="p14">
      <p:transition spd="slow" p14:dur="2000" advTm="15088"/>
    </mc:Choice>
    <mc:Fallback xmlns="">
      <p:transition spd="slow" advTm="1508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auto">
          <a:xfrm>
            <a:off x="2316163" y="1806575"/>
            <a:ext cx="7747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6627" name="Text Box 4"/>
          <p:cNvSpPr txBox="1">
            <a:spLocks noChangeArrowheads="1"/>
          </p:cNvSpPr>
          <p:nvPr/>
        </p:nvSpPr>
        <p:spPr bwMode="auto">
          <a:xfrm>
            <a:off x="1397130" y="323520"/>
            <a:ext cx="95850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4000" b="1" i="0" u="none" strike="noStrike" kern="1200" cap="none" spc="0" normalizeH="0" baseline="0" noProof="0" dirty="0">
                <a:ln>
                  <a:noFill/>
                </a:ln>
                <a:solidFill>
                  <a:srgbClr val="D31245"/>
                </a:solidFill>
                <a:effectLst/>
                <a:uLnTx/>
                <a:uFillTx/>
                <a:latin typeface="Calibri"/>
                <a:ea typeface="+mn-ea"/>
                <a:cs typeface="+mn-cs"/>
              </a:rPr>
              <a:t>What is a Practice-Based Research Network?</a:t>
            </a:r>
          </a:p>
        </p:txBody>
      </p:sp>
      <p:sp>
        <p:nvSpPr>
          <p:cNvPr id="6149" name="Text Box 6"/>
          <p:cNvSpPr txBox="1">
            <a:spLocks noChangeArrowheads="1"/>
          </p:cNvSpPr>
          <p:nvPr/>
        </p:nvSpPr>
        <p:spPr bwMode="auto">
          <a:xfrm>
            <a:off x="1113905" y="1626577"/>
            <a:ext cx="10341033"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2400" b="1">
                <a:solidFill>
                  <a:srgbClr val="336600"/>
                </a:solidFill>
                <a:latin typeface="Arial" charset="0"/>
              </a:defRPr>
            </a:lvl1pPr>
            <a:lvl2pPr marL="742950" indent="-285750" eaLnBrk="0" hangingPunct="0">
              <a:defRPr sz="2400" b="1">
                <a:solidFill>
                  <a:srgbClr val="336600"/>
                </a:solidFill>
                <a:latin typeface="Arial" charset="0"/>
              </a:defRPr>
            </a:lvl2pPr>
            <a:lvl3pPr eaLnBrk="0" hangingPunct="0">
              <a:defRPr sz="2400" b="1">
                <a:solidFill>
                  <a:srgbClr val="336600"/>
                </a:solidFill>
                <a:latin typeface="Arial" charset="0"/>
              </a:defRPr>
            </a:lvl3pPr>
            <a:lvl4pPr marL="1600200" indent="-228600" eaLnBrk="0" hangingPunct="0">
              <a:defRPr sz="2400" b="1">
                <a:solidFill>
                  <a:srgbClr val="336600"/>
                </a:solidFill>
                <a:latin typeface="Arial" charset="0"/>
              </a:defRPr>
            </a:lvl4pPr>
            <a:lvl5pPr marL="2057400" indent="-228600" eaLnBrk="0" hangingPunct="0">
              <a:defRPr sz="2400" b="1">
                <a:solidFill>
                  <a:srgbClr val="336600"/>
                </a:solidFill>
                <a:latin typeface="Arial" charset="0"/>
              </a:defRPr>
            </a:lvl5pPr>
            <a:lvl6pPr marL="2514600" indent="-228600" eaLnBrk="0" fontAlgn="base" hangingPunct="0">
              <a:spcBef>
                <a:spcPct val="0"/>
              </a:spcBef>
              <a:spcAft>
                <a:spcPct val="0"/>
              </a:spcAft>
              <a:defRPr sz="2400" b="1">
                <a:solidFill>
                  <a:srgbClr val="336600"/>
                </a:solidFill>
                <a:latin typeface="Arial" charset="0"/>
              </a:defRPr>
            </a:lvl6pPr>
            <a:lvl7pPr marL="2971800" indent="-228600" eaLnBrk="0" fontAlgn="base" hangingPunct="0">
              <a:spcBef>
                <a:spcPct val="0"/>
              </a:spcBef>
              <a:spcAft>
                <a:spcPct val="0"/>
              </a:spcAft>
              <a:defRPr sz="2400" b="1">
                <a:solidFill>
                  <a:srgbClr val="336600"/>
                </a:solidFill>
                <a:latin typeface="Arial" charset="0"/>
              </a:defRPr>
            </a:lvl7pPr>
            <a:lvl8pPr marL="3429000" indent="-228600" eaLnBrk="0" fontAlgn="base" hangingPunct="0">
              <a:spcBef>
                <a:spcPct val="0"/>
              </a:spcBef>
              <a:spcAft>
                <a:spcPct val="0"/>
              </a:spcAft>
              <a:defRPr sz="2400" b="1">
                <a:solidFill>
                  <a:srgbClr val="336600"/>
                </a:solidFill>
                <a:latin typeface="Arial" charset="0"/>
              </a:defRPr>
            </a:lvl8pPr>
            <a:lvl9pPr marL="3886200" indent="-228600" eaLnBrk="0" fontAlgn="base" hangingPunct="0">
              <a:spcBef>
                <a:spcPct val="0"/>
              </a:spcBef>
              <a:spcAft>
                <a:spcPct val="0"/>
              </a:spcAft>
              <a:defRPr sz="2400" b="1">
                <a:solidFill>
                  <a:srgbClr val="336600"/>
                </a:solidFill>
                <a:latin typeface="Arial" charset="0"/>
              </a:defRPr>
            </a:lvl9pPr>
          </a:lstStyle>
          <a:p>
            <a:pPr marL="457200" marR="0" lvl="0" indent="-457200" algn="l" defTabSz="4572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lumMod val="95000"/>
                    <a:lumOff val="5000"/>
                  </a:prstClr>
                </a:solidFill>
                <a:effectLst/>
                <a:uLnTx/>
                <a:uFillTx/>
                <a:latin typeface="Calibri"/>
                <a:ea typeface="+mn-ea"/>
                <a:cs typeface="Arial" charset="0"/>
              </a:rPr>
              <a:t>A group of dental practices that has affiliated to investigate research questions and to engage in sharing experiences and expertise  </a:t>
            </a:r>
          </a:p>
          <a:p>
            <a:pPr marL="457200" marR="0" lvl="0" indent="-457200" algn="l" defTabSz="4572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lumMod val="95000"/>
                    <a:lumOff val="5000"/>
                  </a:prstClr>
                </a:solidFill>
                <a:effectLst/>
                <a:uLnTx/>
                <a:uFillTx/>
                <a:latin typeface="Calibri"/>
                <a:ea typeface="+mn-ea"/>
                <a:cs typeface="+mn-cs"/>
              </a:rPr>
              <a:t>Conducts research that is done in and about the real world of daily clinical practice, where the overwhelming majority of the population receives its dental care</a:t>
            </a:r>
          </a:p>
          <a:p>
            <a:pPr marL="457200" marR="0" lvl="0" indent="-457200" algn="l" defTabSz="4572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lumMod val="95000"/>
                    <a:lumOff val="5000"/>
                  </a:prstClr>
                </a:solidFill>
                <a:effectLst/>
                <a:uLnTx/>
                <a:uFillTx/>
                <a:latin typeface="Calibri"/>
                <a:ea typeface="+mn-ea"/>
                <a:cs typeface="+mn-cs"/>
              </a:rPr>
              <a:t>Designed to gather real world evidence for the prevention and treatment of oral diseases</a:t>
            </a:r>
            <a:endParaRPr kumimoji="0" lang="en-US" altLang="en-US" sz="2800" b="0" i="0" u="none" strike="noStrike" kern="1200" cap="none" spc="0" normalizeH="0" baseline="0" noProof="0" dirty="0">
              <a:ln>
                <a:noFill/>
              </a:ln>
              <a:solidFill>
                <a:prstClr val="black">
                  <a:lumMod val="95000"/>
                  <a:lumOff val="5000"/>
                </a:prstClr>
              </a:solidFill>
              <a:effectLst/>
              <a:uLnTx/>
              <a:uFillTx/>
              <a:latin typeface="Calibri"/>
              <a:ea typeface="+mn-ea"/>
              <a:cs typeface="Arial" charset="0"/>
            </a:endParaRPr>
          </a:p>
        </p:txBody>
      </p:sp>
      <p:sp>
        <p:nvSpPr>
          <p:cNvPr id="2663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FEFB0056-A99F-4B90-8E98-642D1DC382A7}"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3</a:t>
            </a:fld>
            <a:endParaRPr kumimoji="0" lang="en-US" altLang="en-US" sz="1200" b="0" i="0" u="none" strike="noStrike" kern="1200" cap="none" spc="0" normalizeH="0" baseline="0" noProof="0" dirty="0">
              <a:ln>
                <a:noFill/>
              </a:ln>
              <a:solidFill>
                <a:srgbClr val="898989"/>
              </a:solidFill>
              <a:effectLst/>
              <a:uLnTx/>
              <a:uFillTx/>
              <a:latin typeface="Calibri" panose="020F0502020204030204" pitchFamily="34" charset="0"/>
              <a:ea typeface="+mn-ea"/>
              <a:cs typeface="+mn-cs"/>
            </a:endParaRPr>
          </a:p>
        </p:txBody>
      </p:sp>
    </p:spTree>
    <p:custDataLst>
      <p:tags r:id="rId1"/>
    </p:custDataLst>
    <p:extLst>
      <p:ext uri="{BB962C8B-B14F-4D97-AF65-F5344CB8AC3E}">
        <p14:creationId xmlns:p14="http://schemas.microsoft.com/office/powerpoint/2010/main" val="3740262888"/>
      </p:ext>
    </p:extLst>
  </p:cSld>
  <p:clrMapOvr>
    <a:masterClrMapping/>
  </p:clrMapOvr>
  <mc:AlternateContent xmlns:mc="http://schemas.openxmlformats.org/markup-compatibility/2006" xmlns:p14="http://schemas.microsoft.com/office/powerpoint/2010/main">
    <mc:Choice Requires="p14">
      <p:transition spd="slow" p14:dur="2000" advTm="39512"/>
    </mc:Choice>
    <mc:Fallback xmlns="">
      <p:transition spd="slow" advTm="3951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auto">
          <a:xfrm>
            <a:off x="2316163" y="1806575"/>
            <a:ext cx="7747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6627" name="Text Box 4"/>
          <p:cNvSpPr txBox="1">
            <a:spLocks noChangeArrowheads="1"/>
          </p:cNvSpPr>
          <p:nvPr/>
        </p:nvSpPr>
        <p:spPr bwMode="auto">
          <a:xfrm>
            <a:off x="407323" y="447324"/>
            <a:ext cx="1131362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en-US" sz="4400" b="1" i="0" u="none" strike="noStrike" kern="1200" cap="none" spc="0" normalizeH="0" baseline="0" noProof="0" dirty="0">
                <a:ln>
                  <a:noFill/>
                </a:ln>
                <a:solidFill>
                  <a:srgbClr val="D31245"/>
                </a:solidFill>
                <a:effectLst/>
                <a:uLnTx/>
                <a:uFillTx/>
                <a:latin typeface="Calibri"/>
                <a:ea typeface="+mn-ea"/>
                <a:cs typeface="+mn-cs"/>
              </a:rPr>
              <a:t>Are Practice-Based Research Networks new?</a:t>
            </a:r>
          </a:p>
        </p:txBody>
      </p:sp>
      <p:sp>
        <p:nvSpPr>
          <p:cNvPr id="6149" name="Text Box 6"/>
          <p:cNvSpPr txBox="1">
            <a:spLocks noChangeArrowheads="1"/>
          </p:cNvSpPr>
          <p:nvPr/>
        </p:nvSpPr>
        <p:spPr bwMode="auto">
          <a:xfrm>
            <a:off x="1546167" y="1540568"/>
            <a:ext cx="9410007" cy="413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2400" b="1">
                <a:solidFill>
                  <a:srgbClr val="336600"/>
                </a:solidFill>
                <a:latin typeface="Arial" charset="0"/>
              </a:defRPr>
            </a:lvl1pPr>
            <a:lvl2pPr marL="742950" indent="-285750" eaLnBrk="0" hangingPunct="0">
              <a:defRPr sz="2400" b="1">
                <a:solidFill>
                  <a:srgbClr val="336600"/>
                </a:solidFill>
                <a:latin typeface="Arial" charset="0"/>
              </a:defRPr>
            </a:lvl2pPr>
            <a:lvl3pPr eaLnBrk="0" hangingPunct="0">
              <a:defRPr sz="2400" b="1">
                <a:solidFill>
                  <a:srgbClr val="336600"/>
                </a:solidFill>
                <a:latin typeface="Arial" charset="0"/>
              </a:defRPr>
            </a:lvl3pPr>
            <a:lvl4pPr marL="1600200" indent="-228600" eaLnBrk="0" hangingPunct="0">
              <a:defRPr sz="2400" b="1">
                <a:solidFill>
                  <a:srgbClr val="336600"/>
                </a:solidFill>
                <a:latin typeface="Arial" charset="0"/>
              </a:defRPr>
            </a:lvl4pPr>
            <a:lvl5pPr marL="2057400" indent="-228600" eaLnBrk="0" hangingPunct="0">
              <a:defRPr sz="2400" b="1">
                <a:solidFill>
                  <a:srgbClr val="336600"/>
                </a:solidFill>
                <a:latin typeface="Arial" charset="0"/>
              </a:defRPr>
            </a:lvl5pPr>
            <a:lvl6pPr marL="2514600" indent="-228600" eaLnBrk="0" fontAlgn="base" hangingPunct="0">
              <a:spcBef>
                <a:spcPct val="0"/>
              </a:spcBef>
              <a:spcAft>
                <a:spcPct val="0"/>
              </a:spcAft>
              <a:defRPr sz="2400" b="1">
                <a:solidFill>
                  <a:srgbClr val="336600"/>
                </a:solidFill>
                <a:latin typeface="Arial" charset="0"/>
              </a:defRPr>
            </a:lvl6pPr>
            <a:lvl7pPr marL="2971800" indent="-228600" eaLnBrk="0" fontAlgn="base" hangingPunct="0">
              <a:spcBef>
                <a:spcPct val="0"/>
              </a:spcBef>
              <a:spcAft>
                <a:spcPct val="0"/>
              </a:spcAft>
              <a:defRPr sz="2400" b="1">
                <a:solidFill>
                  <a:srgbClr val="336600"/>
                </a:solidFill>
                <a:latin typeface="Arial" charset="0"/>
              </a:defRPr>
            </a:lvl7pPr>
            <a:lvl8pPr marL="3429000" indent="-228600" eaLnBrk="0" fontAlgn="base" hangingPunct="0">
              <a:spcBef>
                <a:spcPct val="0"/>
              </a:spcBef>
              <a:spcAft>
                <a:spcPct val="0"/>
              </a:spcAft>
              <a:defRPr sz="2400" b="1">
                <a:solidFill>
                  <a:srgbClr val="336600"/>
                </a:solidFill>
                <a:latin typeface="Arial" charset="0"/>
              </a:defRPr>
            </a:lvl8pPr>
            <a:lvl9pPr marL="3886200" indent="-228600" eaLnBrk="0" fontAlgn="base" hangingPunct="0">
              <a:spcBef>
                <a:spcPct val="0"/>
              </a:spcBef>
              <a:spcAft>
                <a:spcPct val="0"/>
              </a:spcAft>
              <a:defRPr sz="2400" b="1">
                <a:solidFill>
                  <a:srgbClr val="336600"/>
                </a:solidFill>
                <a:latin typeface="Arial" charset="0"/>
              </a:defRPr>
            </a:lvl9pPr>
          </a:lstStyle>
          <a:p>
            <a:pPr marL="0" marR="0" lvl="0" indent="0" algn="l" defTabSz="457200" rtl="0" eaLnBrk="0" fontAlgn="auto" latinLnBrk="0" hangingPunct="0">
              <a:lnSpc>
                <a:spcPct val="100000"/>
              </a:lnSpc>
              <a:spcBef>
                <a:spcPts val="0"/>
              </a:spcBef>
              <a:spcAft>
                <a:spcPts val="0"/>
              </a:spcAft>
              <a:buClrTx/>
              <a:buSzTx/>
              <a:buFontTx/>
              <a:buChar char="•"/>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Mainly a development since the 1970s</a:t>
            </a:r>
          </a:p>
          <a:p>
            <a:pPr marL="0" marR="0" lvl="0" indent="0" algn="l" defTabSz="457200" rtl="0" eaLnBrk="0" fontAlgn="auto" latinLnBrk="0" hangingPunct="0">
              <a:lnSpc>
                <a:spcPct val="100000"/>
              </a:lnSpc>
              <a:spcBef>
                <a:spcPts val="0"/>
              </a:spcBef>
              <a:spcAft>
                <a:spcPts val="0"/>
              </a:spcAft>
              <a:buClrTx/>
              <a:buSzTx/>
              <a:buFontTx/>
              <a:buChar char="•"/>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More than 170 PBRNs in the U.S., some in Europe [AHRQ 2020]</a:t>
            </a:r>
          </a:p>
          <a:p>
            <a:pPr marL="0" marR="0" lvl="0" indent="0" algn="l" defTabSz="457200" rtl="0" eaLnBrk="0" fontAlgn="auto" latinLnBrk="0" hangingPunct="0">
              <a:lnSpc>
                <a:spcPct val="100000"/>
              </a:lnSpc>
              <a:spcBef>
                <a:spcPts val="0"/>
              </a:spcBef>
              <a:spcAft>
                <a:spcPts val="0"/>
              </a:spcAft>
              <a:buClrTx/>
              <a:buSzTx/>
              <a:buFontTx/>
              <a:buChar char="•"/>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Broad range of practitioner types:</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Family medicine</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Internal medicine</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Pediatrics</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Ophthalmology</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Obstetrics and gynecology</a:t>
            </a:r>
          </a:p>
          <a:p>
            <a:pPr marL="1257300" marR="0" lvl="2" indent="-342900" algn="l" defTabSz="4572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 Emergency medicine</a:t>
            </a:r>
          </a:p>
          <a:p>
            <a:pPr marL="0" marR="0" lvl="0" indent="0" algn="l" defTabSz="457200" rtl="0" eaLnBrk="0" fontAlgn="auto" latinLnBrk="0" hangingPunct="0">
              <a:lnSpc>
                <a:spcPct val="100000"/>
              </a:lnSpc>
              <a:spcBef>
                <a:spcPts val="0"/>
              </a:spcBef>
              <a:spcAft>
                <a:spcPts val="0"/>
              </a:spcAft>
              <a:buClrTx/>
              <a:buSzTx/>
              <a:buFontTx/>
              <a:buChar char="•"/>
              <a:tabLst/>
              <a:defRPr/>
            </a:pPr>
            <a:r>
              <a:rPr kumimoji="0" lang="en-US" altLang="en-US" b="0" i="0" u="none" strike="noStrike" kern="1200" cap="none" spc="0" normalizeH="0" baseline="0" noProof="0" dirty="0">
                <a:ln>
                  <a:noFill/>
                </a:ln>
                <a:solidFill>
                  <a:prstClr val="black"/>
                </a:solidFill>
                <a:effectLst/>
                <a:uLnTx/>
                <a:uFillTx/>
                <a:latin typeface="Calibri"/>
                <a:ea typeface="+mn-ea"/>
                <a:cs typeface="Arial" charset="0"/>
              </a:rPr>
              <a:t>Fairly new in dentistry</a:t>
            </a:r>
          </a:p>
          <a:p>
            <a:pPr marL="914400" marR="0" lvl="2" indent="0" algn="l" defTabSz="457200" rtl="0" eaLnBrk="0" fontAlgn="auto" latinLnBrk="0" hangingPunct="0">
              <a:lnSpc>
                <a:spcPct val="100000"/>
              </a:lnSpc>
              <a:spcBef>
                <a:spcPts val="0"/>
              </a:spcBef>
              <a:spcAft>
                <a:spcPts val="0"/>
              </a:spcAft>
              <a:buClrTx/>
              <a:buSzTx/>
              <a:buFontTx/>
              <a:buChar char="•"/>
              <a:tabLst/>
              <a:defRPr/>
            </a:pPr>
            <a:endParaRPr kumimoji="0" lang="en-US" altLang="en-US" sz="2300" b="0" i="0" u="none" strike="noStrike" kern="1200" cap="none" spc="0" normalizeH="0" baseline="0" noProof="0" dirty="0">
              <a:ln>
                <a:noFill/>
              </a:ln>
              <a:solidFill>
                <a:prstClr val="black"/>
              </a:solidFill>
              <a:effectLst/>
              <a:uLnTx/>
              <a:uFillTx/>
              <a:latin typeface="Calibri"/>
              <a:ea typeface="+mn-ea"/>
              <a:cs typeface="Arial" charset="0"/>
            </a:endParaRPr>
          </a:p>
        </p:txBody>
      </p:sp>
      <p:sp>
        <p:nvSpPr>
          <p:cNvPr id="2663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FEFB0056-A99F-4B90-8E98-642D1DC382A7}"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4</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551491757"/>
      </p:ext>
    </p:extLst>
  </p:cSld>
  <p:clrMapOvr>
    <a:masterClrMapping/>
  </p:clrMapOvr>
  <mc:AlternateContent xmlns:mc="http://schemas.openxmlformats.org/markup-compatibility/2006" xmlns:p14="http://schemas.microsoft.com/office/powerpoint/2010/main">
    <mc:Choice Requires="p14">
      <p:transition spd="slow" p14:dur="2000" advTm="18016"/>
    </mc:Choice>
    <mc:Fallback xmlns="">
      <p:transition spd="slow" advTm="1801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5" name="Picture 10" descr="pearl_bann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87248" y="4213550"/>
            <a:ext cx="8803886" cy="127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4" descr="DentalPBRN_Logo_with_web_addre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2832" y="1845297"/>
            <a:ext cx="2348823"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 Box 3"/>
          <p:cNvSpPr txBox="1">
            <a:spLocks noChangeArrowheads="1"/>
          </p:cNvSpPr>
          <p:nvPr/>
        </p:nvSpPr>
        <p:spPr bwMode="auto">
          <a:xfrm>
            <a:off x="5562600" y="64008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8677" name="Text Box 9"/>
          <p:cNvSpPr txBox="1">
            <a:spLocks noChangeArrowheads="1"/>
          </p:cNvSpPr>
          <p:nvPr/>
        </p:nvSpPr>
        <p:spPr bwMode="auto">
          <a:xfrm>
            <a:off x="1981200" y="2859088"/>
            <a:ext cx="8305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1" i="0" u="none" strike="noStrike" kern="1200" cap="none" spc="0" normalizeH="0" baseline="0" noProof="0">
              <a:ln>
                <a:noFill/>
              </a:ln>
              <a:solidFill>
                <a:srgbClr val="336600"/>
              </a:solidFill>
              <a:effectLst/>
              <a:uLnTx/>
              <a:uFillTx/>
              <a:latin typeface="Arial" panose="020B0604020202020204" pitchFamily="34" charset="0"/>
              <a:ea typeface="+mn-ea"/>
              <a:cs typeface="+mn-cs"/>
            </a:endParaRP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en-US" altLang="en-US" sz="2400" b="1" i="0" u="none" strike="noStrike" kern="1200" cap="none" spc="0" normalizeH="0" baseline="0" noProof="0">
              <a:ln>
                <a:noFill/>
              </a:ln>
              <a:solidFill>
                <a:srgbClr val="336600"/>
              </a:solidFill>
              <a:effectLst/>
              <a:uLnTx/>
              <a:uFillTx/>
              <a:latin typeface="Arial" panose="020B0604020202020204" pitchFamily="34" charset="0"/>
              <a:ea typeface="+mn-ea"/>
              <a:cs typeface="+mn-cs"/>
            </a:endParaRPr>
          </a:p>
        </p:txBody>
      </p:sp>
      <p:pic>
        <p:nvPicPr>
          <p:cNvPr id="19463" name="Picture 3" descr="logo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737" y="1510658"/>
            <a:ext cx="5961116"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fld id="{03E4B22E-853E-476B-89D0-BDFB821C0D91}" type="slidenum">
              <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tabLst/>
                <a:defRPr/>
              </a:pPr>
              <a:t>5</a:t>
            </a:fld>
            <a:endParaRPr kumimoji="0" lang="en-US"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Title 1"/>
          <p:cNvSpPr txBox="1">
            <a:spLocks/>
          </p:cNvSpPr>
          <p:nvPr/>
        </p:nvSpPr>
        <p:spPr bwMode="auto">
          <a:xfrm>
            <a:off x="1687248" y="120009"/>
            <a:ext cx="9230591"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D31245"/>
                </a:solidFill>
                <a:effectLst/>
                <a:uLnTx/>
                <a:uFillTx/>
                <a:latin typeface="Calibri"/>
                <a:ea typeface="+mj-ea"/>
                <a:cs typeface="+mj-cs"/>
              </a:rPr>
              <a:t>Development of the National Dental PBRN</a:t>
            </a:r>
          </a:p>
        </p:txBody>
      </p:sp>
    </p:spTree>
    <p:extLst>
      <p:ext uri="{BB962C8B-B14F-4D97-AF65-F5344CB8AC3E}">
        <p14:creationId xmlns:p14="http://schemas.microsoft.com/office/powerpoint/2010/main" val="3576135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500" fill="hold"/>
                                        <p:tgtEl>
                                          <p:spTgt spid="19463"/>
                                        </p:tgtEl>
                                        <p:attrNameLst>
                                          <p:attrName>ppt_w</p:attrName>
                                        </p:attrNameLst>
                                      </p:cBhvr>
                                      <p:tavLst>
                                        <p:tav tm="0">
                                          <p:val>
                                            <p:fltVal val="0"/>
                                          </p:val>
                                        </p:tav>
                                        <p:tav tm="100000">
                                          <p:val>
                                            <p:strVal val="#ppt_w"/>
                                          </p:val>
                                        </p:tav>
                                      </p:tavLst>
                                    </p:anim>
                                    <p:anim calcmode="lin" valueType="num">
                                      <p:cBhvr>
                                        <p:cTn id="8" dur="500" fill="hold"/>
                                        <p:tgtEl>
                                          <p:spTgt spid="19463"/>
                                        </p:tgtEl>
                                        <p:attrNameLst>
                                          <p:attrName>ppt_h</p:attrName>
                                        </p:attrNameLst>
                                      </p:cBhvr>
                                      <p:tavLst>
                                        <p:tav tm="0">
                                          <p:val>
                                            <p:fltVal val="0"/>
                                          </p:val>
                                        </p:tav>
                                        <p:tav tm="100000">
                                          <p:val>
                                            <p:strVal val="#ppt_h"/>
                                          </p:val>
                                        </p:tav>
                                      </p:tavLst>
                                    </p:anim>
                                    <p:anim calcmode="lin" valueType="num">
                                      <p:cBhvr>
                                        <p:cTn id="9" dur="500" fill="hold"/>
                                        <p:tgtEl>
                                          <p:spTgt spid="19463"/>
                                        </p:tgtEl>
                                        <p:attrNameLst>
                                          <p:attrName>style.rotation</p:attrName>
                                        </p:attrNameLst>
                                      </p:cBhvr>
                                      <p:tavLst>
                                        <p:tav tm="0">
                                          <p:val>
                                            <p:fltVal val="360"/>
                                          </p:val>
                                        </p:tav>
                                        <p:tav tm="100000">
                                          <p:val>
                                            <p:fltVal val="0"/>
                                          </p:val>
                                        </p:tav>
                                      </p:tavLst>
                                    </p:anim>
                                    <p:animEffect transition="in" filter="fade">
                                      <p:cBhvr>
                                        <p:cTn id="10" dur="500"/>
                                        <p:tgtEl>
                                          <p:spTgt spid="19463"/>
                                        </p:tgtEl>
                                      </p:cBhvr>
                                    </p:animEffect>
                                  </p:childTnLst>
                                </p:cTn>
                              </p:par>
                              <p:par>
                                <p:cTn id="11" presetID="34" presetClass="entr" presetSubtype="0" fill="hold" nodeType="withEffect">
                                  <p:stCondLst>
                                    <p:cond delay="0"/>
                                  </p:stCondLst>
                                  <p:childTnLst>
                                    <p:set>
                                      <p:cBhvr>
                                        <p:cTn id="12" dur="1" fill="hold">
                                          <p:stCondLst>
                                            <p:cond delay="0"/>
                                          </p:stCondLst>
                                        </p:cTn>
                                        <p:tgtEl>
                                          <p:spTgt spid="19464"/>
                                        </p:tgtEl>
                                        <p:attrNameLst>
                                          <p:attrName>style.visibility</p:attrName>
                                        </p:attrNameLst>
                                      </p:cBhvr>
                                      <p:to>
                                        <p:strVal val="visible"/>
                                      </p:to>
                                    </p:set>
                                    <p:anim from="(-#ppt_w/2)" to="(#ppt_x)" calcmode="lin" valueType="num">
                                      <p:cBhvr>
                                        <p:cTn id="13" dur="600" fill="hold">
                                          <p:stCondLst>
                                            <p:cond delay="0"/>
                                          </p:stCondLst>
                                        </p:cTn>
                                        <p:tgtEl>
                                          <p:spTgt spid="19464"/>
                                        </p:tgtEl>
                                        <p:attrNameLst>
                                          <p:attrName>ppt_x</p:attrName>
                                        </p:attrNameLst>
                                      </p:cBhvr>
                                    </p:anim>
                                    <p:anim from="0" to="-1.0" calcmode="lin" valueType="num">
                                      <p:cBhvr>
                                        <p:cTn id="14" dur="200" decel="50000" autoRev="1" fill="hold">
                                          <p:stCondLst>
                                            <p:cond delay="600"/>
                                          </p:stCondLst>
                                        </p:cTn>
                                        <p:tgtEl>
                                          <p:spTgt spid="19464"/>
                                        </p:tgtEl>
                                        <p:attrNameLst>
                                          <p:attrName>xshear</p:attrName>
                                        </p:attrNameLst>
                                      </p:cBhvr>
                                    </p:anim>
                                    <p:animScale>
                                      <p:cBhvr>
                                        <p:cTn id="15" dur="200" decel="100000" autoRev="1" fill="hold">
                                          <p:stCondLst>
                                            <p:cond delay="600"/>
                                          </p:stCondLst>
                                        </p:cTn>
                                        <p:tgtEl>
                                          <p:spTgt spid="19464"/>
                                        </p:tgtEl>
                                      </p:cBhvr>
                                      <p:from x="100000" y="100000"/>
                                      <p:to x="80000" y="100000"/>
                                    </p:animScale>
                                    <p:anim by="(#ppt_h/3+#ppt_w*0.1)" calcmode="lin" valueType="num">
                                      <p:cBhvr additive="sum">
                                        <p:cTn id="16" dur="200" decel="100000" autoRev="1" fill="hold">
                                          <p:stCondLst>
                                            <p:cond delay="600"/>
                                          </p:stCondLst>
                                        </p:cTn>
                                        <p:tgtEl>
                                          <p:spTgt spid="19464"/>
                                        </p:tgtEl>
                                        <p:attrNameLst>
                                          <p:attrName>ppt_x</p:attrName>
                                        </p:attrNameLst>
                                      </p:cBhvr>
                                    </p:anim>
                                  </p:childTnLst>
                                </p:cTn>
                              </p:par>
                              <p:par>
                                <p:cTn id="17" presetID="26" presetClass="entr" presetSubtype="0" fill="hold" nodeType="withEffect">
                                  <p:stCondLst>
                                    <p:cond delay="0"/>
                                  </p:stCondLst>
                                  <p:childTnLst>
                                    <p:set>
                                      <p:cBhvr>
                                        <p:cTn id="18" dur="1" fill="hold">
                                          <p:stCondLst>
                                            <p:cond delay="0"/>
                                          </p:stCondLst>
                                        </p:cTn>
                                        <p:tgtEl>
                                          <p:spTgt spid="19465"/>
                                        </p:tgtEl>
                                        <p:attrNameLst>
                                          <p:attrName>style.visibility</p:attrName>
                                        </p:attrNameLst>
                                      </p:cBhvr>
                                      <p:to>
                                        <p:strVal val="visible"/>
                                      </p:to>
                                    </p:set>
                                    <p:animEffect transition="in" filter="wipe(down)">
                                      <p:cBhvr>
                                        <p:cTn id="19" dur="580">
                                          <p:stCondLst>
                                            <p:cond delay="0"/>
                                          </p:stCondLst>
                                        </p:cTn>
                                        <p:tgtEl>
                                          <p:spTgt spid="19465"/>
                                        </p:tgtEl>
                                      </p:cBhvr>
                                    </p:animEffect>
                                    <p:anim calcmode="lin" valueType="num">
                                      <p:cBhvr>
                                        <p:cTn id="20" dur="1822" tmFilter="0,0; 0.14,0.36; 0.43,0.73; 0.71,0.91; 1.0,1.0">
                                          <p:stCondLst>
                                            <p:cond delay="0"/>
                                          </p:stCondLst>
                                        </p:cTn>
                                        <p:tgtEl>
                                          <p:spTgt spid="19465"/>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9465"/>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9465"/>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9465"/>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9465"/>
                                        </p:tgtEl>
                                        <p:attrNameLst>
                                          <p:attrName>ppt_y</p:attrName>
                                        </p:attrNameLst>
                                      </p:cBhvr>
                                      <p:tavLst>
                                        <p:tav tm="0" fmla="#ppt_y-sin(pi*$)/81">
                                          <p:val>
                                            <p:fltVal val="0"/>
                                          </p:val>
                                        </p:tav>
                                        <p:tav tm="100000">
                                          <p:val>
                                            <p:fltVal val="1"/>
                                          </p:val>
                                        </p:tav>
                                      </p:tavLst>
                                    </p:anim>
                                    <p:animScale>
                                      <p:cBhvr>
                                        <p:cTn id="25" dur="26">
                                          <p:stCondLst>
                                            <p:cond delay="650"/>
                                          </p:stCondLst>
                                        </p:cTn>
                                        <p:tgtEl>
                                          <p:spTgt spid="19465"/>
                                        </p:tgtEl>
                                      </p:cBhvr>
                                      <p:to x="100000" y="60000"/>
                                    </p:animScale>
                                    <p:animScale>
                                      <p:cBhvr>
                                        <p:cTn id="26" dur="166" decel="50000">
                                          <p:stCondLst>
                                            <p:cond delay="676"/>
                                          </p:stCondLst>
                                        </p:cTn>
                                        <p:tgtEl>
                                          <p:spTgt spid="19465"/>
                                        </p:tgtEl>
                                      </p:cBhvr>
                                      <p:to x="100000" y="100000"/>
                                    </p:animScale>
                                    <p:animScale>
                                      <p:cBhvr>
                                        <p:cTn id="27" dur="26">
                                          <p:stCondLst>
                                            <p:cond delay="1312"/>
                                          </p:stCondLst>
                                        </p:cTn>
                                        <p:tgtEl>
                                          <p:spTgt spid="19465"/>
                                        </p:tgtEl>
                                      </p:cBhvr>
                                      <p:to x="100000" y="80000"/>
                                    </p:animScale>
                                    <p:animScale>
                                      <p:cBhvr>
                                        <p:cTn id="28" dur="166" decel="50000">
                                          <p:stCondLst>
                                            <p:cond delay="1338"/>
                                          </p:stCondLst>
                                        </p:cTn>
                                        <p:tgtEl>
                                          <p:spTgt spid="19465"/>
                                        </p:tgtEl>
                                      </p:cBhvr>
                                      <p:to x="100000" y="100000"/>
                                    </p:animScale>
                                    <p:animScale>
                                      <p:cBhvr>
                                        <p:cTn id="29" dur="26">
                                          <p:stCondLst>
                                            <p:cond delay="1642"/>
                                          </p:stCondLst>
                                        </p:cTn>
                                        <p:tgtEl>
                                          <p:spTgt spid="19465"/>
                                        </p:tgtEl>
                                      </p:cBhvr>
                                      <p:to x="100000" y="90000"/>
                                    </p:animScale>
                                    <p:animScale>
                                      <p:cBhvr>
                                        <p:cTn id="30" dur="166" decel="50000">
                                          <p:stCondLst>
                                            <p:cond delay="1668"/>
                                          </p:stCondLst>
                                        </p:cTn>
                                        <p:tgtEl>
                                          <p:spTgt spid="19465"/>
                                        </p:tgtEl>
                                      </p:cBhvr>
                                      <p:to x="100000" y="100000"/>
                                    </p:animScale>
                                    <p:animScale>
                                      <p:cBhvr>
                                        <p:cTn id="31" dur="26">
                                          <p:stCondLst>
                                            <p:cond delay="1808"/>
                                          </p:stCondLst>
                                        </p:cTn>
                                        <p:tgtEl>
                                          <p:spTgt spid="19465"/>
                                        </p:tgtEl>
                                      </p:cBhvr>
                                      <p:to x="100000" y="95000"/>
                                    </p:animScale>
                                    <p:animScale>
                                      <p:cBhvr>
                                        <p:cTn id="32" dur="166" decel="50000">
                                          <p:stCondLst>
                                            <p:cond delay="1834"/>
                                          </p:stCondLst>
                                        </p:cTn>
                                        <p:tgtEl>
                                          <p:spTgt spid="1946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C00000"/>
                </a:solidFill>
                <a:latin typeface="+mn-lt"/>
              </a:rPr>
              <a:t>The National Dental Practice-Based Research Network</a:t>
            </a:r>
          </a:p>
        </p:txBody>
      </p:sp>
      <p:sp>
        <p:nvSpPr>
          <p:cNvPr id="3" name="Text Box 2"/>
          <p:cNvSpPr txBox="1">
            <a:spLocks noChangeArrowheads="1"/>
          </p:cNvSpPr>
          <p:nvPr/>
        </p:nvSpPr>
        <p:spPr bwMode="auto">
          <a:xfrm>
            <a:off x="2028248" y="1911768"/>
            <a:ext cx="7954963"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b="1">
                <a:solidFill>
                  <a:srgbClr val="336600"/>
                </a:solidFill>
                <a:latin typeface="Arial" pitchFamily="34" charset="0"/>
              </a:defRPr>
            </a:lvl1pPr>
            <a:lvl2pPr marL="742950" indent="-285750" eaLnBrk="0" hangingPunct="0">
              <a:defRPr sz="2400" b="1">
                <a:solidFill>
                  <a:srgbClr val="336600"/>
                </a:solidFill>
                <a:latin typeface="Arial" pitchFamily="34" charset="0"/>
              </a:defRPr>
            </a:lvl2pPr>
            <a:lvl3pPr marL="1143000" indent="-228600" eaLnBrk="0" hangingPunct="0">
              <a:defRPr sz="2400" b="1">
                <a:solidFill>
                  <a:srgbClr val="336600"/>
                </a:solidFill>
                <a:latin typeface="Arial" pitchFamily="34" charset="0"/>
              </a:defRPr>
            </a:lvl3pPr>
            <a:lvl4pPr marL="1600200" indent="-228600" eaLnBrk="0" hangingPunct="0">
              <a:defRPr sz="2400" b="1">
                <a:solidFill>
                  <a:srgbClr val="336600"/>
                </a:solidFill>
                <a:latin typeface="Arial" pitchFamily="34" charset="0"/>
              </a:defRPr>
            </a:lvl4pPr>
            <a:lvl5pPr marL="2057400" indent="-228600" eaLnBrk="0" hangingPunct="0">
              <a:defRPr sz="2400" b="1">
                <a:solidFill>
                  <a:srgbClr val="336600"/>
                </a:solidFill>
                <a:latin typeface="Arial" pitchFamily="34" charset="0"/>
              </a:defRPr>
            </a:lvl5pPr>
            <a:lvl6pPr marL="2514600" indent="-228600" algn="ctr" eaLnBrk="0" fontAlgn="base" hangingPunct="0">
              <a:spcBef>
                <a:spcPct val="0"/>
              </a:spcBef>
              <a:spcAft>
                <a:spcPct val="0"/>
              </a:spcAft>
              <a:defRPr sz="2400" b="1">
                <a:solidFill>
                  <a:srgbClr val="336600"/>
                </a:solidFill>
                <a:latin typeface="Arial" pitchFamily="34" charset="0"/>
              </a:defRPr>
            </a:lvl6pPr>
            <a:lvl7pPr marL="2971800" indent="-228600" algn="ctr" eaLnBrk="0" fontAlgn="base" hangingPunct="0">
              <a:spcBef>
                <a:spcPct val="0"/>
              </a:spcBef>
              <a:spcAft>
                <a:spcPct val="0"/>
              </a:spcAft>
              <a:defRPr sz="2400" b="1">
                <a:solidFill>
                  <a:srgbClr val="336600"/>
                </a:solidFill>
                <a:latin typeface="Arial" pitchFamily="34" charset="0"/>
              </a:defRPr>
            </a:lvl7pPr>
            <a:lvl8pPr marL="3429000" indent="-228600" algn="ctr" eaLnBrk="0" fontAlgn="base" hangingPunct="0">
              <a:spcBef>
                <a:spcPct val="0"/>
              </a:spcBef>
              <a:spcAft>
                <a:spcPct val="0"/>
              </a:spcAft>
              <a:defRPr sz="2400" b="1">
                <a:solidFill>
                  <a:srgbClr val="336600"/>
                </a:solidFill>
                <a:latin typeface="Arial" pitchFamily="34" charset="0"/>
              </a:defRPr>
            </a:lvl8pPr>
            <a:lvl9pPr marL="3886200" indent="-228600" algn="ctr" eaLnBrk="0" fontAlgn="base" hangingPunct="0">
              <a:spcBef>
                <a:spcPct val="0"/>
              </a:spcBef>
              <a:spcAft>
                <a:spcPct val="0"/>
              </a:spcAft>
              <a:defRPr sz="2400" b="1">
                <a:solidFill>
                  <a:srgbClr val="336600"/>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2060"/>
              </a:solidFill>
              <a:effectLst/>
              <a:uLnTx/>
              <a:uFillTx/>
              <a:latin typeface="Calibri" pitchFamily="34" charset="0"/>
              <a:ea typeface="+mn-ea"/>
              <a:cs typeface="Calibri" pitchFamily="34" charset="0"/>
            </a:endParaRPr>
          </a:p>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mn-lt"/>
                <a:ea typeface="+mn-ea"/>
                <a:cs typeface="+mn-cs"/>
              </a:rPr>
              <a:t>Our mission is:</a:t>
            </a:r>
            <a:r>
              <a:rPr kumimoji="0" lang="en-US" sz="2800" b="0" i="0" u="none" strike="noStrike" kern="1200" cap="none" spc="0" normalizeH="0" baseline="0" noProof="0" dirty="0">
                <a:ln>
                  <a:noFill/>
                </a:ln>
                <a:solidFill>
                  <a:srgbClr val="FF0000"/>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To improve oral health by conducting dental practice-based research and by serving dental professionals and their patients through education and collegiality</a:t>
            </a:r>
          </a:p>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mn-lt"/>
                <a:ea typeface="+mn-ea"/>
                <a:cs typeface="+mn-cs"/>
              </a:rPr>
              <a:t>Our vision is:</a:t>
            </a:r>
            <a:r>
              <a:rPr kumimoji="0" lang="en-US" sz="2800" b="0" i="0" u="none" strike="noStrike" kern="1200" cap="none" spc="0" normalizeH="0" baseline="0" noProof="0" dirty="0">
                <a:ln>
                  <a:noFill/>
                </a:ln>
                <a:solidFill>
                  <a:srgbClr val="FF0000"/>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To lead the field of dental practice-based research and dental collegiality</a:t>
            </a:r>
          </a:p>
        </p:txBody>
      </p:sp>
    </p:spTree>
    <p:extLst>
      <p:ext uri="{BB962C8B-B14F-4D97-AF65-F5344CB8AC3E}">
        <p14:creationId xmlns:p14="http://schemas.microsoft.com/office/powerpoint/2010/main" val="540807897"/>
      </p:ext>
    </p:extLst>
  </p:cSld>
  <p:clrMapOvr>
    <a:masterClrMapping/>
  </p:clrMapOvr>
  <mc:AlternateContent xmlns:mc="http://schemas.openxmlformats.org/markup-compatibility/2006" xmlns:p14="http://schemas.microsoft.com/office/powerpoint/2010/main">
    <mc:Choice Requires="p14">
      <p:transition spd="slow" p14:dur="2000" advTm="19792"/>
    </mc:Choice>
    <mc:Fallback xmlns="">
      <p:transition spd="slow" advTm="1979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769" y="2333292"/>
            <a:ext cx="10972800" cy="1338230"/>
          </a:xfrm>
        </p:spPr>
        <p:txBody>
          <a:bodyPr>
            <a:normAutofit/>
          </a:bodyPr>
          <a:lstStyle/>
          <a:p>
            <a:pPr algn="ctr"/>
            <a:r>
              <a:rPr lang="en-US" sz="6000" b="1" dirty="0">
                <a:solidFill>
                  <a:srgbClr val="C00000"/>
                </a:solidFill>
                <a:latin typeface="+mn-lt"/>
              </a:rPr>
              <a:t>TEAM Approach to Science</a:t>
            </a:r>
          </a:p>
        </p:txBody>
      </p:sp>
    </p:spTree>
    <p:extLst>
      <p:ext uri="{BB962C8B-B14F-4D97-AF65-F5344CB8AC3E}">
        <p14:creationId xmlns:p14="http://schemas.microsoft.com/office/powerpoint/2010/main" val="2508518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5730"/>
            <a:ext cx="10515600" cy="1325563"/>
          </a:xfrm>
        </p:spPr>
        <p:txBody>
          <a:bodyPr/>
          <a:lstStyle/>
          <a:p>
            <a:pPr algn="ctr"/>
            <a:r>
              <a:rPr lang="en-US" sz="6000" b="1" dirty="0">
                <a:solidFill>
                  <a:srgbClr val="C00000"/>
                </a:solidFill>
                <a:latin typeface="+mn-lt"/>
              </a:rPr>
              <a:t>Goals</a:t>
            </a:r>
          </a:p>
        </p:txBody>
      </p:sp>
      <p:sp>
        <p:nvSpPr>
          <p:cNvPr id="3" name="Text Box 2"/>
          <p:cNvSpPr txBox="1">
            <a:spLocks noChangeArrowheads="1"/>
          </p:cNvSpPr>
          <p:nvPr/>
        </p:nvSpPr>
        <p:spPr bwMode="auto">
          <a:xfrm>
            <a:off x="1046018" y="1521293"/>
            <a:ext cx="10099964"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2400" b="1">
                <a:solidFill>
                  <a:srgbClr val="336600"/>
                </a:solidFill>
                <a:latin typeface="Arial" pitchFamily="34" charset="0"/>
              </a:defRPr>
            </a:lvl1pPr>
            <a:lvl2pPr marL="742950" indent="-285750" eaLnBrk="0" hangingPunct="0">
              <a:defRPr sz="2400" b="1">
                <a:solidFill>
                  <a:srgbClr val="336600"/>
                </a:solidFill>
                <a:latin typeface="Arial" pitchFamily="34" charset="0"/>
              </a:defRPr>
            </a:lvl2pPr>
            <a:lvl3pPr marL="1143000" indent="-228600" eaLnBrk="0" hangingPunct="0">
              <a:defRPr sz="2400" b="1">
                <a:solidFill>
                  <a:srgbClr val="336600"/>
                </a:solidFill>
                <a:latin typeface="Arial" pitchFamily="34" charset="0"/>
              </a:defRPr>
            </a:lvl3pPr>
            <a:lvl4pPr marL="1600200" indent="-228600" eaLnBrk="0" hangingPunct="0">
              <a:defRPr sz="2400" b="1">
                <a:solidFill>
                  <a:srgbClr val="336600"/>
                </a:solidFill>
                <a:latin typeface="Arial" pitchFamily="34" charset="0"/>
              </a:defRPr>
            </a:lvl4pPr>
            <a:lvl5pPr marL="2057400" indent="-228600" eaLnBrk="0" hangingPunct="0">
              <a:defRPr sz="2400" b="1">
                <a:solidFill>
                  <a:srgbClr val="336600"/>
                </a:solidFill>
                <a:latin typeface="Arial" pitchFamily="34" charset="0"/>
              </a:defRPr>
            </a:lvl5pPr>
            <a:lvl6pPr marL="2514600" indent="-228600" algn="ctr" eaLnBrk="0" fontAlgn="base" hangingPunct="0">
              <a:spcBef>
                <a:spcPct val="0"/>
              </a:spcBef>
              <a:spcAft>
                <a:spcPct val="0"/>
              </a:spcAft>
              <a:defRPr sz="2400" b="1">
                <a:solidFill>
                  <a:srgbClr val="336600"/>
                </a:solidFill>
                <a:latin typeface="Arial" pitchFamily="34" charset="0"/>
              </a:defRPr>
            </a:lvl6pPr>
            <a:lvl7pPr marL="2971800" indent="-228600" algn="ctr" eaLnBrk="0" fontAlgn="base" hangingPunct="0">
              <a:spcBef>
                <a:spcPct val="0"/>
              </a:spcBef>
              <a:spcAft>
                <a:spcPct val="0"/>
              </a:spcAft>
              <a:defRPr sz="2400" b="1">
                <a:solidFill>
                  <a:srgbClr val="336600"/>
                </a:solidFill>
                <a:latin typeface="Arial" pitchFamily="34" charset="0"/>
              </a:defRPr>
            </a:lvl7pPr>
            <a:lvl8pPr marL="3429000" indent="-228600" algn="ctr" eaLnBrk="0" fontAlgn="base" hangingPunct="0">
              <a:spcBef>
                <a:spcPct val="0"/>
              </a:spcBef>
              <a:spcAft>
                <a:spcPct val="0"/>
              </a:spcAft>
              <a:defRPr sz="2400" b="1">
                <a:solidFill>
                  <a:srgbClr val="336600"/>
                </a:solidFill>
                <a:latin typeface="Arial" pitchFamily="34" charset="0"/>
              </a:defRPr>
            </a:lvl8pPr>
            <a:lvl9pPr marL="3886200" indent="-228600" algn="ctr" eaLnBrk="0" fontAlgn="base" hangingPunct="0">
              <a:spcBef>
                <a:spcPct val="0"/>
              </a:spcBef>
              <a:spcAft>
                <a:spcPct val="0"/>
              </a:spcAft>
              <a:defRPr sz="2400" b="1">
                <a:solidFill>
                  <a:srgbClr val="336600"/>
                </a:solidFill>
                <a:latin typeface="Arial" pitchFamily="34" charset="0"/>
              </a:defRPr>
            </a:lvl9pPr>
          </a:lstStyle>
          <a:p>
            <a:pPr marL="0" marR="0" lvl="0" indent="0" algn="l" defTabSz="342900" rtl="0" eaLnBrk="0" fontAlgn="auto" latinLnBrk="0" hangingPunct="0">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Aim to provide practical science about, in, and for the benefit of real-world clinical practice by:</a:t>
            </a:r>
          </a:p>
          <a:p>
            <a:pPr marL="1000125" marR="0" lvl="1"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Conducting national oral health studies that are important to practitioners and their patients with minimal impact to dental office operations and patient flow</a:t>
            </a:r>
          </a:p>
          <a:p>
            <a:pPr marL="1000125" marR="0" lvl="1"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Strengthening the knowledge base for clinical decision-making</a:t>
            </a:r>
          </a:p>
          <a:p>
            <a:pPr marL="1000125" marR="0" lvl="1"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Providing evidence to improve routine dental care</a:t>
            </a:r>
          </a:p>
          <a:p>
            <a:pPr marL="1000125" marR="0" lvl="1" indent="-257175" algn="l" defTabSz="3429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pitchFamily="34" charset="0"/>
                <a:ea typeface="+mn-ea"/>
                <a:cs typeface="Calibri" pitchFamily="34" charset="0"/>
              </a:rPr>
              <a:t>Facilitating the movement of the latest evidence into routine clinical practice</a:t>
            </a:r>
          </a:p>
        </p:txBody>
      </p:sp>
    </p:spTree>
    <p:custDataLst>
      <p:tags r:id="rId1"/>
    </p:custDataLst>
    <p:extLst>
      <p:ext uri="{BB962C8B-B14F-4D97-AF65-F5344CB8AC3E}">
        <p14:creationId xmlns:p14="http://schemas.microsoft.com/office/powerpoint/2010/main" val="2646101589"/>
      </p:ext>
    </p:extLst>
  </p:cSld>
  <p:clrMapOvr>
    <a:masterClrMapping/>
  </p:clrMapOvr>
  <mc:AlternateContent xmlns:mc="http://schemas.openxmlformats.org/markup-compatibility/2006" xmlns:p14="http://schemas.microsoft.com/office/powerpoint/2010/main">
    <mc:Choice Requires="p14">
      <p:transition spd="slow" p14:dur="2000" advTm="37192"/>
    </mc:Choice>
    <mc:Fallback xmlns="">
      <p:transition spd="slow" advTm="3719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Slide Number Placeholder 2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557213" indent="-214313">
              <a:spcBef>
                <a:spcPct val="20000"/>
              </a:spcBef>
              <a:buFont typeface="Arial" panose="020B0604020202020204" pitchFamily="34" charset="0"/>
              <a:buChar char="–"/>
              <a:defRPr sz="2100">
                <a:solidFill>
                  <a:schemeClr val="tx1"/>
                </a:solidFill>
                <a:latin typeface="Calibri" panose="020F0502020204030204" pitchFamily="34" charset="0"/>
              </a:defRPr>
            </a:lvl2pPr>
            <a:lvl3pPr marL="857250" indent="-171450">
              <a:spcBef>
                <a:spcPct val="20000"/>
              </a:spcBef>
              <a:buFont typeface="Arial" panose="020B0604020202020204" pitchFamily="34" charset="0"/>
              <a:buChar char="•"/>
              <a:defRPr sz="1800">
                <a:solidFill>
                  <a:schemeClr val="tx1"/>
                </a:solidFill>
                <a:latin typeface="Calibri" panose="020F0502020204030204" pitchFamily="34" charset="0"/>
              </a:defRPr>
            </a:lvl3pPr>
            <a:lvl4pPr marL="1200150" indent="-171450">
              <a:spcBef>
                <a:spcPct val="20000"/>
              </a:spcBef>
              <a:buFont typeface="Arial" panose="020B0604020202020204" pitchFamily="34" charset="0"/>
              <a:buChar char="–"/>
              <a:defRPr sz="1500">
                <a:solidFill>
                  <a:schemeClr val="tx1"/>
                </a:solidFill>
                <a:latin typeface="Calibri" panose="020F0502020204030204" pitchFamily="34" charset="0"/>
              </a:defRPr>
            </a:lvl4pPr>
            <a:lvl5pPr marL="1543050" indent="-171450">
              <a:spcBef>
                <a:spcPct val="20000"/>
              </a:spcBef>
              <a:buFont typeface="Arial" panose="020B0604020202020204" pitchFamily="34" charset="0"/>
              <a:buChar char="»"/>
              <a:defRPr sz="1500">
                <a:solidFill>
                  <a:schemeClr val="tx1"/>
                </a:solidFill>
                <a:latin typeface="Calibri" panose="020F0502020204030204"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marL="0" marR="0" lvl="0" indent="0" algn="ctr" defTabSz="342900" rtl="0" eaLnBrk="1" fontAlgn="auto" latinLnBrk="0" hangingPunct="1">
              <a:lnSpc>
                <a:spcPct val="100000"/>
              </a:lnSpc>
              <a:spcBef>
                <a:spcPct val="0"/>
              </a:spcBef>
              <a:spcAft>
                <a:spcPts val="0"/>
              </a:spcAft>
              <a:buClrTx/>
              <a:buSzTx/>
              <a:buFont typeface="Arial" panose="020B0604020202020204" pitchFamily="34" charset="0"/>
              <a:buNone/>
              <a:tabLst/>
              <a:defRPr/>
            </a:pPr>
            <a:fld id="{ED61FD7F-E86A-446F-93B5-A9BF1371BF6D}" type="slidenum">
              <a:rPr kumimoji="0" lang="en-US" altLang="en-US" sz="900" b="0" i="0" u="none" strike="noStrike" kern="1200" cap="none" spc="0" normalizeH="0" baseline="0" noProof="0">
                <a:ln>
                  <a:noFill/>
                </a:ln>
                <a:solidFill>
                  <a:srgbClr val="898989"/>
                </a:solidFill>
                <a:effectLst/>
                <a:uLnTx/>
                <a:uFillTx/>
                <a:latin typeface="Calibri" panose="020F0502020204030204" pitchFamily="34" charset="0"/>
                <a:ea typeface="+mn-ea"/>
                <a:cs typeface="+mn-cs"/>
              </a:rPr>
              <a:pPr marL="0" marR="0" lvl="0" indent="0" algn="ctr" defTabSz="342900" rtl="0" eaLnBrk="1" fontAlgn="auto" latinLnBrk="0" hangingPunct="1">
                <a:lnSpc>
                  <a:spcPct val="100000"/>
                </a:lnSpc>
                <a:spcBef>
                  <a:spcPct val="0"/>
                </a:spcBef>
                <a:spcAft>
                  <a:spcPts val="0"/>
                </a:spcAft>
                <a:buClrTx/>
                <a:buSzTx/>
                <a:buFont typeface="Arial" panose="020B0604020202020204" pitchFamily="34" charset="0"/>
                <a:buNone/>
                <a:tabLst/>
                <a:defRPr/>
              </a:pPr>
              <a:t>9</a:t>
            </a:fld>
            <a:endParaRPr kumimoji="0" lang="en-US" altLang="en-US" sz="9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27" name="Title 1"/>
          <p:cNvSpPr txBox="1">
            <a:spLocks/>
          </p:cNvSpPr>
          <p:nvPr/>
        </p:nvSpPr>
        <p:spPr bwMode="auto">
          <a:xfrm>
            <a:off x="3358755" y="211991"/>
            <a:ext cx="57150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3429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D31245"/>
                </a:solidFill>
                <a:effectLst/>
                <a:uLnTx/>
                <a:uFillTx/>
                <a:latin typeface="Calibri"/>
                <a:ea typeface="+mj-ea"/>
                <a:cs typeface="+mj-cs"/>
              </a:rPr>
              <a:t>Geographic Regions</a:t>
            </a:r>
          </a:p>
        </p:txBody>
      </p:sp>
      <p:sp>
        <p:nvSpPr>
          <p:cNvPr id="2" name="TextBox 1"/>
          <p:cNvSpPr txBox="1"/>
          <p:nvPr/>
        </p:nvSpPr>
        <p:spPr>
          <a:xfrm>
            <a:off x="4407050" y="5800895"/>
            <a:ext cx="4666705" cy="523220"/>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Specialty Node based in UIC</a:t>
            </a:r>
          </a:p>
        </p:txBody>
      </p:sp>
      <p:pic>
        <p:nvPicPr>
          <p:cNvPr id="3" name="Picture 2"/>
          <p:cNvPicPr>
            <a:picLocks noChangeAspect="1"/>
          </p:cNvPicPr>
          <p:nvPr/>
        </p:nvPicPr>
        <p:blipFill>
          <a:blip r:embed="rId3"/>
          <a:stretch>
            <a:fillRect/>
          </a:stretch>
        </p:blipFill>
        <p:spPr>
          <a:xfrm>
            <a:off x="2100456" y="1473799"/>
            <a:ext cx="7934562" cy="4146629"/>
          </a:xfrm>
          <a:prstGeom prst="rect">
            <a:avLst/>
          </a:prstGeom>
        </p:spPr>
      </p:pic>
    </p:spTree>
    <p:extLst>
      <p:ext uri="{BB962C8B-B14F-4D97-AF65-F5344CB8AC3E}">
        <p14:creationId xmlns:p14="http://schemas.microsoft.com/office/powerpoint/2010/main" val="669899119"/>
      </p:ext>
    </p:extLst>
  </p:cSld>
  <p:clrMapOvr>
    <a:masterClrMapping/>
  </p:clrMapOvr>
  <mc:AlternateContent xmlns:mc="http://schemas.openxmlformats.org/markup-compatibility/2006" xmlns:p14="http://schemas.microsoft.com/office/powerpoint/2010/main">
    <mc:Choice Requires="p14">
      <p:transition spd="slow" p14:dur="2000" advTm="16528"/>
    </mc:Choice>
    <mc:Fallback xmlns="">
      <p:transition spd="slow" advTm="1652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2|12.5|16"/>
</p:tagLst>
</file>

<file path=ppt/tags/tag2.xml><?xml version="1.0" encoding="utf-8"?>
<p:tagLst xmlns:a="http://schemas.openxmlformats.org/drawingml/2006/main" xmlns:r="http://schemas.openxmlformats.org/officeDocument/2006/relationships" xmlns:p="http://schemas.openxmlformats.org/presentationml/2006/main">
  <p:tag name="TIMING" val="|3.1|2.2|18.6|4.4|3.5"/>
</p:tagLst>
</file>

<file path=ppt/tags/tag3.xml><?xml version="1.0" encoding="utf-8"?>
<p:tagLst xmlns:a="http://schemas.openxmlformats.org/drawingml/2006/main" xmlns:r="http://schemas.openxmlformats.org/officeDocument/2006/relationships" xmlns:p="http://schemas.openxmlformats.org/presentationml/2006/main">
  <p:tag name="TIMING" val="|2.4|5|21.4|3.3|2.9"/>
</p:tagLst>
</file>

<file path=ppt/tags/tag4.xml><?xml version="1.0" encoding="utf-8"?>
<p:tagLst xmlns:a="http://schemas.openxmlformats.org/drawingml/2006/main" xmlns:r="http://schemas.openxmlformats.org/officeDocument/2006/relationships" xmlns:p="http://schemas.openxmlformats.org/presentationml/2006/main">
  <p:tag name="TIMING" val="|1.6|0.7|0.8|2|0.2|0.8|0.4|0.7"/>
</p:tagLst>
</file>

<file path=ppt/tags/tag5.xml><?xml version="1.0" encoding="utf-8"?>
<p:tagLst xmlns:a="http://schemas.openxmlformats.org/drawingml/2006/main" xmlns:r="http://schemas.openxmlformats.org/officeDocument/2006/relationships" xmlns:p="http://schemas.openxmlformats.org/presentationml/2006/main">
  <p:tag name="TIMING" val="|8.4"/>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138f977-bcbc-4a80-a409-53b2114c09fb">
      <Terms xmlns="http://schemas.microsoft.com/office/infopath/2007/PartnerControls"/>
    </lcf76f155ced4ddcb4097134ff3c332f>
    <TaxCatchAll xmlns="346b0dea-ad14-48a0-86af-92055dbc95c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10986E8AA946542AEE3AA5729A4AFF7" ma:contentTypeVersion="15" ma:contentTypeDescription="Create a new document." ma:contentTypeScope="" ma:versionID="ea130143af71fa4e952a72824ee3ec7d">
  <xsd:schema xmlns:xsd="http://www.w3.org/2001/XMLSchema" xmlns:xs="http://www.w3.org/2001/XMLSchema" xmlns:p="http://schemas.microsoft.com/office/2006/metadata/properties" xmlns:ns2="5138f977-bcbc-4a80-a409-53b2114c09fb" xmlns:ns3="346b0dea-ad14-48a0-86af-92055dbc95cc" targetNamespace="http://schemas.microsoft.com/office/2006/metadata/properties" ma:root="true" ma:fieldsID="1dfb6be76f52c8da393750dfbeb02be9" ns2:_="" ns3:_="">
    <xsd:import namespace="5138f977-bcbc-4a80-a409-53b2114c09fb"/>
    <xsd:import namespace="346b0dea-ad14-48a0-86af-92055dbc95c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38f977-bcbc-4a80-a409-53b2114c09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cb661bd-580e-4f87-9e86-f3e9db1d3ba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46b0dea-ad14-48a0-86af-92055dbc95c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557c86c-47ca-44d3-8f3a-c831fb4e32b4}" ma:internalName="TaxCatchAll" ma:showField="CatchAllData" ma:web="346b0dea-ad14-48a0-86af-92055dbc95c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E7104D-DDEB-41F9-8DB0-C3871EEE0295}">
  <ds:schemaRefs>
    <ds:schemaRef ds:uri="http://schemas.microsoft.com/office/2006/metadata/properties"/>
    <ds:schemaRef ds:uri="http://schemas.microsoft.com/office/infopath/2007/PartnerControls"/>
    <ds:schemaRef ds:uri="5138f977-bcbc-4a80-a409-53b2114c09fb"/>
    <ds:schemaRef ds:uri="346b0dea-ad14-48a0-86af-92055dbc95cc"/>
  </ds:schemaRefs>
</ds:datastoreItem>
</file>

<file path=customXml/itemProps2.xml><?xml version="1.0" encoding="utf-8"?>
<ds:datastoreItem xmlns:ds="http://schemas.openxmlformats.org/officeDocument/2006/customXml" ds:itemID="{F3BD55AF-471F-4C88-9FFA-B2E2DB0BD19C}">
  <ds:schemaRefs>
    <ds:schemaRef ds:uri="http://schemas.microsoft.com/sharepoint/v3/contenttype/forms"/>
  </ds:schemaRefs>
</ds:datastoreItem>
</file>

<file path=customXml/itemProps3.xml><?xml version="1.0" encoding="utf-8"?>
<ds:datastoreItem xmlns:ds="http://schemas.openxmlformats.org/officeDocument/2006/customXml" ds:itemID="{F5DD6CEF-AFD8-49BE-9B37-3C4E94E311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138f977-bcbc-4a80-a409-53b2114c09fb"/>
    <ds:schemaRef ds:uri="346b0dea-ad14-48a0-86af-92055dbc95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82</TotalTime>
  <Words>1371</Words>
  <Application>Microsoft Office PowerPoint</Application>
  <PresentationFormat>Widescreen</PresentationFormat>
  <Paragraphs>170</Paragraphs>
  <Slides>23</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Arial Rounded MT Bold</vt:lpstr>
      <vt:lpstr>Calibri</vt:lpstr>
      <vt:lpstr>Ebrima</vt:lpstr>
      <vt:lpstr>Open Sans</vt:lpstr>
      <vt:lpstr>Times New Roman</vt:lpstr>
      <vt:lpstr>Trebuchet MS</vt:lpstr>
      <vt:lpstr>Wingdings</vt:lpstr>
      <vt:lpstr>Wingdings 3</vt:lpstr>
      <vt:lpstr>Facet</vt:lpstr>
      <vt:lpstr>Getting Involved with the  National Dental PBRN</vt:lpstr>
      <vt:lpstr>Outline</vt:lpstr>
      <vt:lpstr>PowerPoint Presentation</vt:lpstr>
      <vt:lpstr>PowerPoint Presentation</vt:lpstr>
      <vt:lpstr>PowerPoint Presentation</vt:lpstr>
      <vt:lpstr>The National Dental Practice-Based Research Network</vt:lpstr>
      <vt:lpstr>TEAM Approach to Science</vt:lpstr>
      <vt:lpstr>Goals</vt:lpstr>
      <vt:lpstr>PowerPoint Presentation</vt:lpstr>
      <vt:lpstr>Specialty Node</vt:lpstr>
      <vt:lpstr>PowerPoint Presentation</vt:lpstr>
      <vt:lpstr>Studies: 2021 - 2026</vt:lpstr>
      <vt:lpstr>Studies: 2021 - 2026</vt:lpstr>
      <vt:lpstr>Benefits of Becoming a Member</vt:lpstr>
      <vt:lpstr>Membership</vt:lpstr>
      <vt:lpstr>Membership</vt:lpstr>
      <vt:lpstr>Membership</vt:lpstr>
      <vt:lpstr>Impact on Patients</vt:lpstr>
      <vt:lpstr>Impact on Dentists</vt:lpstr>
      <vt:lpstr>Testimonial</vt:lpstr>
      <vt:lpstr>Testimonial</vt:lpstr>
      <vt:lpstr>PowerPoint Presentation</vt:lpstr>
      <vt:lpstr>PowerPoint Presentation</vt:lpstr>
    </vt:vector>
  </TitlesOfParts>
  <Company>UIC College of Dentistry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Involved with the  National Dental PBRN</dc:title>
  <dc:creator>Allareddy, Veerasathpurush</dc:creator>
  <cp:lastModifiedBy>Ball, Brittni M</cp:lastModifiedBy>
  <cp:revision>23</cp:revision>
  <dcterms:created xsi:type="dcterms:W3CDTF">2022-01-14T13:15:26Z</dcterms:created>
  <dcterms:modified xsi:type="dcterms:W3CDTF">2023-09-13T17:33:26Z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0x010100710986E8AA946542AEE3AA5729A4AFF7</vt:lpwstr>
  </property>
</Properties>
</file>